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01" r:id="rId2"/>
    <p:sldId id="521" r:id="rId3"/>
    <p:sldId id="570" r:id="rId4"/>
    <p:sldId id="571" r:id="rId5"/>
    <p:sldId id="572" r:id="rId6"/>
    <p:sldId id="581" r:id="rId7"/>
    <p:sldId id="582" r:id="rId8"/>
    <p:sldId id="640" r:id="rId9"/>
    <p:sldId id="621" r:id="rId10"/>
    <p:sldId id="584" r:id="rId11"/>
    <p:sldId id="588" r:id="rId12"/>
    <p:sldId id="589" r:id="rId13"/>
    <p:sldId id="592" r:id="rId14"/>
    <p:sldId id="590" r:id="rId15"/>
    <p:sldId id="591" r:id="rId16"/>
    <p:sldId id="598" r:id="rId17"/>
    <p:sldId id="597" r:id="rId18"/>
    <p:sldId id="604" r:id="rId19"/>
    <p:sldId id="599" r:id="rId20"/>
    <p:sldId id="607" r:id="rId21"/>
    <p:sldId id="610" r:id="rId22"/>
    <p:sldId id="611" r:id="rId23"/>
    <p:sldId id="573" r:id="rId24"/>
    <p:sldId id="641" r:id="rId25"/>
    <p:sldId id="600" r:id="rId26"/>
    <p:sldId id="615" r:id="rId27"/>
    <p:sldId id="616" r:id="rId28"/>
    <p:sldId id="617" r:id="rId29"/>
    <p:sldId id="618" r:id="rId30"/>
    <p:sldId id="648" r:id="rId31"/>
    <p:sldId id="649" r:id="rId32"/>
    <p:sldId id="654" r:id="rId33"/>
    <p:sldId id="655" r:id="rId34"/>
    <p:sldId id="656" r:id="rId35"/>
    <p:sldId id="650" r:id="rId36"/>
    <p:sldId id="619" r:id="rId37"/>
    <p:sldId id="620" r:id="rId38"/>
    <p:sldId id="642" r:id="rId39"/>
    <p:sldId id="624" r:id="rId40"/>
    <p:sldId id="623" r:id="rId41"/>
    <p:sldId id="684" r:id="rId42"/>
    <p:sldId id="643" r:id="rId43"/>
    <p:sldId id="625" r:id="rId44"/>
    <p:sldId id="633" r:id="rId45"/>
    <p:sldId id="639" r:id="rId46"/>
    <p:sldId id="634" r:id="rId47"/>
    <p:sldId id="635" r:id="rId48"/>
    <p:sldId id="647" r:id="rId49"/>
    <p:sldId id="636" r:id="rId50"/>
    <p:sldId id="644" r:id="rId51"/>
    <p:sldId id="626" r:id="rId52"/>
    <p:sldId id="627" r:id="rId53"/>
    <p:sldId id="629" r:id="rId54"/>
    <p:sldId id="628" r:id="rId55"/>
    <p:sldId id="630" r:id="rId56"/>
    <p:sldId id="645" r:id="rId57"/>
    <p:sldId id="631" r:id="rId58"/>
    <p:sldId id="632" r:id="rId59"/>
    <p:sldId id="646" r:id="rId60"/>
    <p:sldId id="657" r:id="rId61"/>
    <p:sldId id="670" r:id="rId62"/>
    <p:sldId id="671" r:id="rId63"/>
    <p:sldId id="672" r:id="rId64"/>
    <p:sldId id="673" r:id="rId65"/>
    <p:sldId id="674" r:id="rId66"/>
    <p:sldId id="675" r:id="rId67"/>
    <p:sldId id="676" r:id="rId68"/>
    <p:sldId id="679" r:id="rId69"/>
    <p:sldId id="677" r:id="rId70"/>
    <p:sldId id="678" r:id="rId71"/>
    <p:sldId id="683" r:id="rId72"/>
    <p:sldId id="682" r:id="rId73"/>
    <p:sldId id="681" r:id="rId74"/>
  </p:sldIdLst>
  <p:sldSz cx="9144000" cy="5143500" type="screen16x9"/>
  <p:notesSz cx="6858000" cy="9144000"/>
  <p:custDataLst>
    <p:tags r:id="rId7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1140" y="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3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17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02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214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2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399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735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677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92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715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26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一八四五年，南丁格尔至斯库台（现今土耳其）的英国陆军医院赴任。当时光一、二月就有三千名士兵丧命，主要死因是赤痢、冻伤、坏疽等等。</a:t>
            </a:r>
          </a:p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医院的卫生状态极度恶劣，净水中混入野外厕所的污水，地板下的污水沟里满是屎尿及动物尸骸。在这种可怕的卫生状态下，死于传染病的士兵反倒比战死沙场的人要多出好几倍。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22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一八四五年，南丁格尔至斯库台（现今土耳其）的英国陆军医院赴任。当时光一、二月就有三千名士兵丧命，主要死因是赤痢、冻伤、坏疽等等。</a:t>
            </a:r>
          </a:p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医院的卫生状态极度恶劣，净水中混入野外厕所的污水，地板下的污水沟里满是屎尿及动物尸骸。在这种可怕的卫生状态下，死于传染病的士兵反倒比战死沙场的人要多出好几倍。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74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08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395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160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5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linear-regression-in-python/" TargetMode="External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https://github.com/karthikeyanthanigai/Simple-linear-regression-ols-vs-sgd-" TargetMode="External"/><Relationship Id="rId4" Type="http://schemas.openxmlformats.org/officeDocument/2006/relationships/hyperlink" Target="https://medium.com/@ktv0303/simple-linear-regression-or-linear-regression-with-one-variable-2c37d5ba4f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www.kaggle.com/residentmario/gradient-descent-with-linear-regression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：一元回归（解析解与梯度下降算法）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常数</a:t>
                </a:r>
                <a:r>
                  <a:rPr lang="zh-CN" altLang="en-US" dirty="0" smtClean="0"/>
                  <a:t>模型</a:t>
                </a:r>
                <a:endParaRPr lang="en-US" altLang="zh-CN" dirty="0" smtClean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 smtClean="0"/>
                  <a:t>我们</a:t>
                </a:r>
                <a:r>
                  <a:rPr lang="zh-CN" altLang="en-US" dirty="0"/>
                  <a:t>将常数模型表示为：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几个基本概念：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：我们使用参数来定义模型，用来描述输入数据与输出数据之间的关系。注：一些模型不含有参数（</a:t>
                </a:r>
                <a:r>
                  <a:rPr lang="en-US" altLang="zh-CN" dirty="0"/>
                  <a:t>nonparametric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我们的常数模型忽略了输入数据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我们后面会学习更多的模型：</a:t>
                </a:r>
                <a:endParaRPr lang="en-US" altLang="zh-CN" dirty="0"/>
              </a:p>
              <a:p>
                <a:pPr lvl="2">
                  <a:lnSpc>
                    <a:spcPct val="110000"/>
                  </a:lnSpc>
                </a:pPr>
                <a:r>
                  <a:rPr lang="zh-CN" altLang="en-US" dirty="0"/>
                  <a:t>线性回归模型：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⋅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10000"/>
                  </a:lnSpc>
                </a:pPr>
                <a:r>
                  <a:rPr lang="zh-CN" altLang="en-US" dirty="0"/>
                  <a:t>逻辑回归模型：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(−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模型求解目标：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找到最优的参数值，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表示为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𝜽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519" t="-929" r="-3111" b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41338"/>
                  </p:ext>
                </p:extLst>
              </p:nvPr>
            </p:nvGraphicFramePr>
            <p:xfrm>
              <a:off x="6301740" y="2749550"/>
              <a:ext cx="179832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41338"/>
                  </p:ext>
                </p:extLst>
              </p:nvPr>
            </p:nvGraphicFramePr>
            <p:xfrm>
              <a:off x="6301740" y="2749550"/>
              <a:ext cx="179832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6557" r="-20303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6557" r="-105102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557" r="-4040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106557" r="-203030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106557" r="-105102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6557" r="-4040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206557" r="-203030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206557" r="-105102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6557" r="-4040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406557" r="-20303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406557" r="-105102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6557" r="-4040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30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r>
                  <a:rPr lang="zh-CN" altLang="en-US" dirty="0" smtClean="0"/>
                  <a:t>常数模型：损失函数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度量模型预测的优劣，即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与预测值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之间的差异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针对我们的常数模型，度量参数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与真实观测值之间的误差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平方损失（</a:t>
                </a:r>
                <a:r>
                  <a:rPr lang="en-US" altLang="zh-CN" dirty="0"/>
                  <a:t>Squared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），也称为</a:t>
                </a:r>
                <a:r>
                  <a:rPr lang="en-US" altLang="zh-CN" dirty="0"/>
                  <a:t>L2</a:t>
                </a:r>
                <a:r>
                  <a:rPr lang="zh-CN" altLang="en-US" dirty="0"/>
                  <a:t>损失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dirty="0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绝对损失（</a:t>
                </a:r>
                <a:r>
                  <a:rPr lang="en-US" altLang="zh-CN" dirty="0"/>
                  <a:t>Absolute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），也称为</a:t>
                </a:r>
                <a:r>
                  <a:rPr lang="en-US" altLang="zh-CN" dirty="0"/>
                  <a:t>L1</a:t>
                </a:r>
                <a:r>
                  <a:rPr lang="zh-CN" altLang="en-US" dirty="0"/>
                  <a:t>损失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latin typeface="Cambria Math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729191"/>
                  </p:ext>
                </p:extLst>
              </p:nvPr>
            </p:nvGraphicFramePr>
            <p:xfrm>
              <a:off x="6301740" y="2749550"/>
              <a:ext cx="179832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729191"/>
                  </p:ext>
                </p:extLst>
              </p:nvPr>
            </p:nvGraphicFramePr>
            <p:xfrm>
              <a:off x="6301740" y="2749550"/>
              <a:ext cx="179832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6557" r="-20303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6557" r="-105102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557" r="-4040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106557" r="-203030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106557" r="-105102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6557" r="-4040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206557" r="-203030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206557" r="-105102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6557" r="-4040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406557" r="-20303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406557" r="-105102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6557" r="-4040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770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损失函数</a:t>
                </a:r>
                <a:r>
                  <a:rPr lang="zh-CN" altLang="en-US" dirty="0"/>
                  <a:t>与</a:t>
                </a:r>
                <a:r>
                  <a:rPr lang="zh-CN" altLang="en-US" dirty="0" smtClean="0"/>
                  <a:t>经验风险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给定</a:t>
                </a:r>
                <a:r>
                  <a:rPr lang="zh-CN" altLang="en-US" dirty="0"/>
                  <a:t>某个数据集，我们可以度量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平均损失</a:t>
                </a:r>
                <a:r>
                  <a:rPr lang="zh-CN" altLang="en-US" dirty="0"/>
                  <a:t>，也称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经验风险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Empirical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Risk</a:t>
                </a:r>
                <a:r>
                  <a:rPr lang="zh-CN" altLang="en-US" dirty="0"/>
                  <a:t>）或目标函数（</a:t>
                </a:r>
                <a:r>
                  <a:rPr lang="en-US" altLang="zh-CN" dirty="0"/>
                  <a:t>Objective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zh-CN" altLang="en-US" dirty="0"/>
                  <a:t>模型的平均损失度量了模型对于数据的拟合程度。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两种典型的平均损失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均方误差（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squared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error,</a:t>
                </a:r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MSE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平均绝对误差（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absolute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MAE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模型求解的目标：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最小化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平均损失！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729191"/>
                  </p:ext>
                </p:extLst>
              </p:nvPr>
            </p:nvGraphicFramePr>
            <p:xfrm>
              <a:off x="6301740" y="2749550"/>
              <a:ext cx="179832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729191"/>
                  </p:ext>
                </p:extLst>
              </p:nvPr>
            </p:nvGraphicFramePr>
            <p:xfrm>
              <a:off x="6301740" y="2749550"/>
              <a:ext cx="179832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6557" r="-20303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6557" r="-105102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557" r="-4040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106557" r="-203030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106557" r="-105102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6557" r="-4040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206557" r="-203030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206557" r="-105102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6557" r="-4040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406557" r="-20303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406557" r="-105102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6557" r="-4040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204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常数模型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均方误差</a:t>
                </a:r>
                <a:r>
                  <a:rPr lang="zh-CN" altLang="en-US" dirty="0"/>
                  <a:t>与平均</a:t>
                </a:r>
                <a:r>
                  <a:rPr lang="zh-CN" altLang="en-US" dirty="0" smtClean="0"/>
                  <a:t>绝对误差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均方误差</a:t>
                </a:r>
                <a:r>
                  <a:rPr lang="zh-CN" altLang="en-US" dirty="0"/>
                  <a:t>：采用均方损失函数，针对所有数据点求平均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MSE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平均绝对误差：采用平均绝对损失函数，针对所有数据点求平均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MAE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1797151"/>
                  </p:ext>
                </p:extLst>
              </p:nvPr>
            </p:nvGraphicFramePr>
            <p:xfrm>
              <a:off x="6412230" y="3420110"/>
              <a:ext cx="1798320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2776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zh-CN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2776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sz="16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2776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sz="16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27762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2776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1797151"/>
                  </p:ext>
                </p:extLst>
              </p:nvPr>
            </p:nvGraphicFramePr>
            <p:xfrm>
              <a:off x="6412230" y="3420110"/>
              <a:ext cx="1798320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1818" r="-204040" b="-4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1818" r="-106122" b="-4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818" r="-5051" b="-4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101818" r="-204040" b="-3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101818" r="-106122" b="-3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1818" r="-5051" b="-3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198214" r="-204040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198214" r="-10612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98214" r="-5051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10" t="-370000" r="-20404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2041" t="-370000" r="-10612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70000" r="-5051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42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r>
                  <a:rPr lang="zh-CN" altLang="en-US" dirty="0"/>
                  <a:t>常数模型与</a:t>
                </a:r>
                <a:r>
                  <a:rPr lang="zh-CN" altLang="en-US" dirty="0" smtClean="0"/>
                  <a:t>均方误差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平均</a:t>
                </a:r>
                <a:r>
                  <a:rPr lang="zh-CN" altLang="en-US" dirty="0"/>
                  <a:t>损失通常表示为参数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的函数，例如：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b="0" i="1" dirty="0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思考：如何求解最小化平均损失时参数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的取值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bg-BG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is-I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zh-CN" altLang="en-US" dirty="0" smtClean="0"/>
                  <a:t>例子</a:t>
                </a:r>
                <a:r>
                  <a:rPr lang="zh-CN" altLang="en-US" dirty="0"/>
                  <a:t>：给定五个数据点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b="0" i="1" smtClean="0">
                        <a:latin typeface="Cambria Math" charset="0"/>
                      </a:rPr>
                      <m:t>[20,21,22,29,33]</m:t>
                    </m:r>
                  </m:oMath>
                </a14:m>
                <a:r>
                  <a:rPr lang="zh-CN" altLang="en-US" dirty="0"/>
                  <a:t>，请根据上式求解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5"/>
              <p:cNvSpPr/>
              <p:nvPr/>
            </p:nvSpPr>
            <p:spPr>
              <a:xfrm>
                <a:off x="3057923" y="4127291"/>
                <a:ext cx="2975989" cy="855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请计算下表单元格的分值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𝜃</m:t>
                    </m:r>
                    <m:r>
                      <a:rPr lang="en-US" altLang="zh-CN" sz="16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b="1" dirty="0" smtClean="0">
                    <a:solidFill>
                      <a:srgbClr val="C00000"/>
                    </a:solidFill>
                    <a:latin typeface="Helvetica Neue" charset="0"/>
                  </a:rPr>
                  <a:t>=22</a:t>
                </a:r>
                <a:r>
                  <a:rPr lang="zh-CN" altLang="en-US" sz="1600" b="1" dirty="0" smtClean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𝜃</m:t>
                    </m:r>
                    <m:r>
                      <a:rPr lang="en-US" altLang="zh-CN" sz="16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b="1" dirty="0" smtClean="0">
                    <a:solidFill>
                      <a:srgbClr val="C00000"/>
                    </a:solidFill>
                    <a:latin typeface="Helvetica Neue" charset="0"/>
                  </a:rPr>
                  <a:t>=25</a:t>
                </a:r>
                <a:r>
                  <a:rPr lang="zh-CN" altLang="en-US" sz="1600" b="1" dirty="0" smtClean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𝜃</m:t>
                    </m:r>
                    <m:r>
                      <a:rPr lang="en-US" altLang="zh-CN" sz="16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b="1" dirty="0" smtClean="0">
                    <a:solidFill>
                      <a:srgbClr val="C00000"/>
                    </a:solidFill>
                    <a:latin typeface="Helvetica Neue" charset="0"/>
                  </a:rPr>
                  <a:t>=24</a:t>
                </a:r>
                <a:endParaRPr lang="zh-CN" altLang="en-US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923" y="4127291"/>
                <a:ext cx="2975989" cy="855427"/>
              </a:xfrm>
              <a:prstGeom prst="rect">
                <a:avLst/>
              </a:prstGeom>
              <a:blipFill>
                <a:blip r:embed="rId3"/>
                <a:stretch>
                  <a:fillRect l="-1230" t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"/>
          <p:cNvSpPr/>
          <p:nvPr/>
        </p:nvSpPr>
        <p:spPr>
          <a:xfrm>
            <a:off x="2530739" y="4159675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6" name="椭圆形标注 5"/>
          <p:cNvSpPr/>
          <p:nvPr/>
        </p:nvSpPr>
        <p:spPr>
          <a:xfrm>
            <a:off x="6709410" y="4127291"/>
            <a:ext cx="1714500" cy="677119"/>
          </a:xfrm>
          <a:prstGeom prst="wedgeEllipseCallout">
            <a:avLst>
              <a:gd name="adj1" fmla="val -95425"/>
              <a:gd name="adj2" fmla="val -2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代入算一算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/>
              <p:cNvSpPr/>
              <p:nvPr/>
            </p:nvSpPr>
            <p:spPr>
              <a:xfrm>
                <a:off x="6423660" y="1459230"/>
                <a:ext cx="2236470" cy="19964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𝜃</m:t>
                    </m:r>
                    <m:r>
                      <a:rPr lang="en-US" altLang="zh-CN" sz="12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200" b="1" dirty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=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22</a:t>
                </a:r>
                <a:r>
                  <a:rPr lang="zh-CN" altLang="en-US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代入，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(4+1+0+49+121)/5=175/5</a:t>
                </a:r>
              </a:p>
              <a:p>
                <a:pPr algn="just"/>
                <a:endParaRPr lang="en-US" altLang="zh-CN" sz="1200" b="1" dirty="0">
                  <a:solidFill>
                    <a:schemeClr val="bg1">
                      <a:lumMod val="95000"/>
                    </a:schemeClr>
                  </a:solidFill>
                  <a:latin typeface="Helvetica Neue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𝜃</m:t>
                    </m:r>
                    <m:r>
                      <a:rPr lang="en-US" altLang="zh-CN" sz="12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200" b="1" dirty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=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25</a:t>
                </a:r>
                <a:r>
                  <a:rPr lang="zh-CN" altLang="en-US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代入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, (25+16+9+16+64)/5=130/5</a:t>
                </a:r>
              </a:p>
              <a:p>
                <a:pPr algn="just"/>
                <a:endParaRPr lang="en-US" altLang="zh-CN" sz="1200" b="1" dirty="0">
                  <a:solidFill>
                    <a:schemeClr val="bg1">
                      <a:lumMod val="95000"/>
                    </a:schemeClr>
                  </a:solidFill>
                  <a:latin typeface="Helvetica Neue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𝜃</m:t>
                    </m:r>
                    <m:r>
                      <a:rPr lang="en-US" altLang="zh-CN" sz="12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200" b="1" dirty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=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24</a:t>
                </a:r>
                <a:r>
                  <a:rPr lang="zh-CN" altLang="en-US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代入，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(16+9+4+25+81)/5=135/5</a:t>
                </a:r>
              </a:p>
              <a:p>
                <a:pPr algn="just"/>
                <a:endParaRPr lang="zh-CN" altLang="en-US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圆角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60" y="1459230"/>
                <a:ext cx="2236470" cy="19964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/>
          <p:nvPr/>
        </p:nvSpPr>
        <p:spPr>
          <a:xfrm>
            <a:off x="8016240" y="2145030"/>
            <a:ext cx="598170" cy="567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常数模型与均方误差：求解过程</a:t>
                </a:r>
                <a:endParaRPr lang="en-US" altLang="zh-CN" dirty="0" smtClean="0"/>
              </a:p>
              <a:p>
                <a:r>
                  <a:rPr lang="zh-CN" altLang="en-US" b="0" dirty="0" smtClean="0"/>
                  <a:t>均方误差</a:t>
                </a:r>
                <a:r>
                  <a:rPr lang="zh-CN" altLang="en-US" b="0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zh-CN" altLang="en-US" dirty="0"/>
                  <a:t>针对参数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求导：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bg-BG" altLang="zh-CN" sz="1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1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zh-CN" altLang="en-US" dirty="0"/>
                  <a:t>令一阶导数等于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，得到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nary>
                        <m:naryPr>
                          <m:chr m:val="∑"/>
                          <m:ctrlPr>
                            <a:rPr lang="is-I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nary>
                        <m:naryPr>
                          <m:chr m:val="∑"/>
                          <m:ctrlPr>
                            <a:rPr lang="is-I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sz="1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18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𝐦𝐞𝐚𝐧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75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常数模型与</a:t>
                </a:r>
                <a:r>
                  <a:rPr lang="zh-CN" altLang="en-US" dirty="0" smtClean="0"/>
                  <a:t>均方误差</a:t>
                </a:r>
                <a:endParaRPr lang="en-US" altLang="zh-CN" dirty="0" smtClean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1" i="0" smtClean="0">
                        <a:latin typeface="Cambria Math" charset="0"/>
                      </a:rPr>
                      <m:t>𝐦𝐞𝐚𝐧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时，可以求得：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altLang="zh-CN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dirty="0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几个结论：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给定常数模型和均方误差，最优的参数估计是观测数据的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均值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给定均值作为估计，此时均方误差达到最小，等于观测数据的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方差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上述结论解释了为什么均值是重要的统计变量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注意：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上述结论成立的条件：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① 模型为常数；② 损失函数采用均方损失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519" t="-929" b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5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r>
                  <a:rPr lang="zh-CN" altLang="en-US" dirty="0"/>
                  <a:t>常数模型与平均</a:t>
                </a:r>
                <a:r>
                  <a:rPr lang="zh-CN" altLang="en-US" dirty="0" smtClean="0"/>
                  <a:t>绝对误差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平均损失通常表示为参数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的函数，例如：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思考：如何求解最小化平均损失时参数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的取值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bg-BG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is-I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𝜃</m:t>
                                  </m:r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|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zh-CN" altLang="en-US" dirty="0" smtClean="0"/>
                  <a:t>例子</a:t>
                </a:r>
                <a:r>
                  <a:rPr lang="zh-CN" altLang="en-US" dirty="0"/>
                  <a:t>：给定五个数据点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b="0" i="1" smtClean="0">
                        <a:latin typeface="Cambria Math" charset="0"/>
                      </a:rPr>
                      <m:t>[20,21,22,29,33]</m:t>
                    </m:r>
                  </m:oMath>
                </a14:m>
                <a:r>
                  <a:rPr lang="zh-CN" altLang="en-US" dirty="0"/>
                  <a:t>，请根据上式求解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5"/>
              <p:cNvSpPr/>
              <p:nvPr/>
            </p:nvSpPr>
            <p:spPr>
              <a:xfrm>
                <a:off x="2528333" y="4128392"/>
                <a:ext cx="2975989" cy="855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请计算下表单元格的分值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</a:rPr>
                      <m:t>𝜃</m:t>
                    </m:r>
                    <m:r>
                      <a:rPr lang="en-US" altLang="zh-CN" sz="1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b="1" dirty="0" smtClean="0">
                    <a:solidFill>
                      <a:srgbClr val="C00000"/>
                    </a:solidFill>
                    <a:latin typeface="Helvetica Neue" charset="0"/>
                  </a:rPr>
                  <a:t>=22</a:t>
                </a:r>
                <a:r>
                  <a:rPr lang="zh-CN" altLang="en-US" sz="1600" b="1" dirty="0" smtClean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</a:rPr>
                      <m:t>𝜃</m:t>
                    </m:r>
                    <m:r>
                      <a:rPr lang="en-US" altLang="zh-CN" sz="1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b="1" dirty="0" smtClean="0">
                    <a:solidFill>
                      <a:srgbClr val="C00000"/>
                    </a:solidFill>
                    <a:latin typeface="Helvetica Neue" charset="0"/>
                  </a:rPr>
                  <a:t>=25</a:t>
                </a:r>
                <a:r>
                  <a:rPr lang="zh-CN" altLang="en-US" sz="1600" b="1" dirty="0" smtClean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</a:rPr>
                      <m:t>𝜃</m:t>
                    </m:r>
                    <m:r>
                      <a:rPr lang="en-US" altLang="zh-CN" sz="1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600" b="1" dirty="0" smtClean="0">
                    <a:solidFill>
                      <a:srgbClr val="C00000"/>
                    </a:solidFill>
                    <a:latin typeface="Helvetica Neue" charset="0"/>
                  </a:rPr>
                  <a:t>=24</a:t>
                </a:r>
                <a:endParaRPr lang="zh-CN" altLang="en-US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33" y="4128392"/>
                <a:ext cx="2975989" cy="855427"/>
              </a:xfrm>
              <a:prstGeom prst="rect">
                <a:avLst/>
              </a:prstGeom>
              <a:blipFill>
                <a:blip r:embed="rId3"/>
                <a:stretch>
                  <a:fillRect l="-1230" t="-2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"/>
          <p:cNvSpPr/>
          <p:nvPr/>
        </p:nvSpPr>
        <p:spPr>
          <a:xfrm>
            <a:off x="2001149" y="416077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6" name="椭圆形标注 5"/>
          <p:cNvSpPr/>
          <p:nvPr/>
        </p:nvSpPr>
        <p:spPr>
          <a:xfrm>
            <a:off x="6709410" y="4127291"/>
            <a:ext cx="1714500" cy="677119"/>
          </a:xfrm>
          <a:prstGeom prst="wedgeEllipseCallout">
            <a:avLst>
              <a:gd name="adj1" fmla="val -95425"/>
              <a:gd name="adj2" fmla="val -2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代入算一算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/>
              <p:cNvSpPr/>
              <p:nvPr/>
            </p:nvSpPr>
            <p:spPr>
              <a:xfrm>
                <a:off x="6423660" y="1459230"/>
                <a:ext cx="2236470" cy="19964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𝜃</m:t>
                    </m:r>
                    <m:r>
                      <a:rPr lang="en-US" altLang="zh-CN" sz="12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200" b="1" dirty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=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22</a:t>
                </a:r>
                <a:r>
                  <a:rPr lang="zh-CN" altLang="en-US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代入，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(2+1+0+7+11)/5=21/5</a:t>
                </a:r>
              </a:p>
              <a:p>
                <a:pPr algn="just"/>
                <a:endParaRPr lang="en-US" altLang="zh-CN" sz="1200" b="1" dirty="0">
                  <a:solidFill>
                    <a:schemeClr val="bg1">
                      <a:lumMod val="95000"/>
                    </a:schemeClr>
                  </a:solidFill>
                  <a:latin typeface="Helvetica Neue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𝜃</m:t>
                    </m:r>
                    <m:r>
                      <a:rPr lang="en-US" altLang="zh-CN" sz="12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200" b="1" dirty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=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25</a:t>
                </a:r>
                <a:r>
                  <a:rPr lang="zh-CN" altLang="en-US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代入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, (5+4+3+4+8)/5=24/5</a:t>
                </a:r>
              </a:p>
              <a:p>
                <a:pPr algn="just"/>
                <a:endParaRPr lang="en-US" altLang="zh-CN" sz="1200" b="1" dirty="0">
                  <a:solidFill>
                    <a:schemeClr val="bg1">
                      <a:lumMod val="95000"/>
                    </a:schemeClr>
                  </a:solidFill>
                  <a:latin typeface="Helvetica Neue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𝜃</m:t>
                    </m:r>
                    <m:r>
                      <a:rPr lang="en-US" altLang="zh-CN" sz="12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200" b="1" dirty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=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24</a:t>
                </a:r>
                <a:r>
                  <a:rPr lang="zh-CN" altLang="en-US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代入，</a:t>
                </a:r>
                <a:r>
                  <a:rPr lang="en-US" altLang="zh-CN" sz="1200" b="1" dirty="0" smtClean="0">
                    <a:solidFill>
                      <a:schemeClr val="bg1">
                        <a:lumMod val="95000"/>
                      </a:schemeClr>
                    </a:solidFill>
                    <a:latin typeface="Helvetica Neue" charset="0"/>
                  </a:rPr>
                  <a:t>(4+3+2+5+9)/5=23/5</a:t>
                </a:r>
              </a:p>
              <a:p>
                <a:pPr algn="just"/>
                <a:endParaRPr lang="zh-CN" altLang="en-US" sz="1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圆角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60" y="1459230"/>
                <a:ext cx="2236470" cy="19964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/>
          <p:nvPr/>
        </p:nvSpPr>
        <p:spPr>
          <a:xfrm>
            <a:off x="7726680" y="1706880"/>
            <a:ext cx="518160" cy="392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9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6798623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常数模型与平均绝对误差：求解过程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思考</a:t>
                </a:r>
                <a:r>
                  <a:rPr lang="zh-CN" altLang="en-US" dirty="0"/>
                  <a:t>：求解的关键是如何计算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  <m:r>
                      <a:rPr lang="en-US" altLang="zh-CN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zh-CN" altLang="en-US" dirty="0"/>
                  <a:t>的导数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提示：将绝对值写成以下分段函数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𝜃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altLang="zh-CN" sz="1800" b="1" i="0" smtClean="0">
                                        <a:latin typeface="Cambria Math" charset="0"/>
                                      </a:rPr>
                                      <m:t>𝐢𝐟</m:t>
                                    </m:r>
                                    <m:r>
                                      <a:rPr lang="zh-CN" altLang="en-US" sz="18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≤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𝜃</m:t>
                              </m:r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altLang="zh-CN" sz="1800" b="1" i="0" smtClean="0">
                                        <a:latin typeface="Cambria Math" charset="0"/>
                                      </a:rPr>
                                      <m:t>𝐢𝐟</m:t>
                                    </m:r>
                                    <m:r>
                                      <a:rPr lang="zh-CN" altLang="en-US" sz="18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&gt;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同样地，可以将平均绝对损失针对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的导数写为分段函数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−1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altLang="zh-CN" sz="1800" b="0" i="1" smtClean="0">
                                        <a:latin typeface="Cambria Math" charset="0"/>
                                      </a:rPr>
                                      <m:t>𝑖𝑓</m:t>
                                    </m:r>
                                    <m:r>
                                      <a:rPr lang="zh-CN" altLang="en-US" sz="18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1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altLang="zh-CN" sz="1800" b="0" i="1" smtClean="0">
                                        <a:latin typeface="Cambria Math" charset="0"/>
                                      </a:rPr>
                                      <m:t>𝑖𝑓</m:t>
                                    </m:r>
                                    <m:r>
                                      <a:rPr lang="zh-CN" altLang="en-US" sz="18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  <m:r>
                                      <a:rPr lang="en-US" altLang="zh-CN" sz="18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zh-CN" altLang="en-US" dirty="0"/>
                  <a:t>注：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时不可导。此处为了简便，忽略该点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6798623" cy="3937000"/>
              </a:xfrm>
              <a:blipFill>
                <a:blip r:embed="rId2"/>
                <a:stretch>
                  <a:fillRect l="-807" t="-774" r="-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41" y="1101238"/>
            <a:ext cx="2906486" cy="19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18388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常数模型与平均绝对误差：求解过程</a:t>
                </a:r>
                <a:endParaRPr lang="en-US" altLang="zh-CN" dirty="0" smtClean="0"/>
              </a:p>
              <a:p>
                <a:r>
                  <a:rPr lang="zh-CN" altLang="en-US" dirty="0"/>
                  <a:t>平均绝对误差：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针对参数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求导：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bg-BG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e>
                      </m:nary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令一阶导数等于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，得到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nary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nary>
                      <m:r>
                        <a:rPr lang="en-US" altLang="zh-CN" sz="1800" b="1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𝒊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1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US" altLang="zh-CN" b="1" dirty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183880" cy="3937000"/>
              </a:xfrm>
              <a:blipFill>
                <a:blip r:embed="rId2"/>
                <a:stretch>
                  <a:fillRect l="-670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756910" y="3938168"/>
                <a:ext cx="2929890" cy="6580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dirty="0"/>
                  <a:t>思考：根据上述公式估计值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/>
                  <a:t>应该取多少？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10" y="3938168"/>
                <a:ext cx="2929890" cy="658065"/>
              </a:xfrm>
              <a:prstGeom prst="rect">
                <a:avLst/>
              </a:prstGeom>
              <a:blipFill>
                <a:blip r:embed="rId3"/>
                <a:stretch>
                  <a:fillRect t="-3636" r="-1656" b="-909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7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回归：一元回归（解析解与梯度下降算法）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回归问题、模型、建立模型的三个步骤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常数模型（平均平方误差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平均绝对误差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元线性回归（解析解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梯度下降法求解）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梯度下降法的讨论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18388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常数模型与平均绝对误差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根据</a:t>
                </a:r>
                <a:r>
                  <a:rPr lang="zh-CN" altLang="en-US" dirty="0"/>
                  <a:t>之前推导，可以求得：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b="1">
                        <a:latin typeface="Cambria Math" charset="0"/>
                      </a:rPr>
                      <m:t>𝐦𝐞𝐝𝐢𝐚𝐧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𝑦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，此时有：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lang="en-US" altLang="zh-CN" b="1" dirty="0">
                            <a:latin typeface="Cambria Math" charset="0"/>
                          </a:rPr>
                          <m:t>𝐦𝐞𝐝𝐢𝐚𝐧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)|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几个结论：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给定常数模型和平均绝对误差，最优参数估计是观测数据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中位数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给中位数作为估计，平均绝对误差达到最小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此时的参数估计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不容易受到离群点（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Outlier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）的影响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lang="zh-CN" alt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183880" cy="3937000"/>
              </a:xfrm>
              <a:blipFill>
                <a:blip r:embed="rId2"/>
                <a:stretch>
                  <a:fillRect l="-670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4"/>
          <p:cNvSpPr txBox="1"/>
          <p:nvPr/>
        </p:nvSpPr>
        <p:spPr>
          <a:xfrm>
            <a:off x="5828718" y="1681892"/>
            <a:ext cx="256217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平均绝对离差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Mean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Absolute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Deviation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" name="Straight Arrow Connector 6"/>
          <p:cNvCxnSpPr/>
          <p:nvPr/>
        </p:nvCxnSpPr>
        <p:spPr>
          <a:xfrm flipH="1" flipV="1">
            <a:off x="5422062" y="2005057"/>
            <a:ext cx="40665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15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4221678" cy="3937000"/>
              </a:xfrm>
            </p:spPr>
            <p:txBody>
              <a:bodyPr/>
              <a:lstStyle/>
              <a:p>
                <a:r>
                  <a:rPr lang="zh-CN" altLang="en-US" dirty="0"/>
                  <a:t>常数模型与平均</a:t>
                </a:r>
                <a:r>
                  <a:rPr lang="zh-CN" altLang="en-US" dirty="0" smtClean="0"/>
                  <a:t>绝对误差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思考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如果观测数据变为</a:t>
                </a:r>
                <a:r>
                  <a:rPr lang="en-US" altLang="zh-CN" dirty="0"/>
                  <a:t>[20,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21,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22,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29,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33,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35]</a:t>
                </a:r>
              </a:p>
              <a:p>
                <a:pPr lvl="1"/>
                <a:r>
                  <a:rPr lang="zh-CN" altLang="en-US" dirty="0"/>
                  <a:t>此时的估计值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/>
                  <a:t>应为多少？</a:t>
                </a:r>
                <a:endParaRPr lang="en-US" altLang="zh-CN" dirty="0"/>
              </a:p>
              <a:p>
                <a:endParaRPr lang="en-US" dirty="0"/>
              </a:p>
              <a:p>
                <a:r>
                  <a:rPr lang="zh-CN" altLang="en-US" dirty="0"/>
                  <a:t>答案：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/>
                  <a:t>不唯一，区间</a:t>
                </a:r>
                <a:r>
                  <a:rPr lang="en-US" altLang="zh-CN" dirty="0"/>
                  <a:t>[22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29]</a:t>
                </a:r>
                <a:r>
                  <a:rPr lang="zh-CN" altLang="en-US" dirty="0"/>
                  <a:t>内任意的取值均可。你能证明吗？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4221678" cy="3937000"/>
              </a:xfrm>
              <a:blipFill>
                <a:blip r:embed="rId2"/>
                <a:stretch>
                  <a:fillRect l="-1299" t="-774" r="-4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0" y="1189346"/>
            <a:ext cx="4114800" cy="33487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B4E26C-6374-4745-8E54-8D58AC450EDB}"/>
              </a:ext>
            </a:extLst>
          </p:cNvPr>
          <p:cNvSpPr txBox="1"/>
          <p:nvPr/>
        </p:nvSpPr>
        <p:spPr>
          <a:xfrm>
            <a:off x="896303" y="3944748"/>
            <a:ext cx="3290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[20,</a:t>
            </a:r>
            <a:r>
              <a:rPr lang="zh-CN" altLang="en-US" dirty="0"/>
              <a:t> </a:t>
            </a:r>
            <a:r>
              <a:rPr lang="en-US" altLang="zh-CN" dirty="0"/>
              <a:t>21,</a:t>
            </a:r>
            <a:r>
              <a:rPr lang="zh-CN" altLang="en-US" dirty="0"/>
              <a:t> </a:t>
            </a:r>
            <a:r>
              <a:rPr lang="en-US" altLang="zh-CN" dirty="0"/>
              <a:t>22,           </a:t>
            </a:r>
            <a:r>
              <a:rPr lang="zh-CN" altLang="en-US" dirty="0"/>
              <a:t> </a:t>
            </a:r>
            <a:r>
              <a:rPr lang="en-US" altLang="zh-CN" dirty="0"/>
              <a:t>29,</a:t>
            </a:r>
            <a:r>
              <a:rPr lang="zh-CN" altLang="en-US" dirty="0"/>
              <a:t> </a:t>
            </a:r>
            <a:r>
              <a:rPr lang="en-US" altLang="zh-CN" dirty="0"/>
              <a:t>33,</a:t>
            </a:r>
            <a:r>
              <a:rPr lang="zh-CN" altLang="en-US" dirty="0"/>
              <a:t> </a:t>
            </a:r>
            <a:r>
              <a:rPr lang="en-US" altLang="zh-CN" dirty="0"/>
              <a:t>35]</a:t>
            </a:r>
            <a:endParaRPr lang="zh-CN" altLang="en-US" dirty="0"/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9DBDE9CD-D8AA-4354-A1D1-E6CFA5F23620}"/>
              </a:ext>
            </a:extLst>
          </p:cNvPr>
          <p:cNvSpPr/>
          <p:nvPr/>
        </p:nvSpPr>
        <p:spPr>
          <a:xfrm>
            <a:off x="373380" y="3760470"/>
            <a:ext cx="1809750" cy="809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8">
            <a:extLst>
              <a:ext uri="{FF2B5EF4-FFF2-40B4-BE49-F238E27FC236}">
                <a16:creationId xmlns:a16="http://schemas.microsoft.com/office/drawing/2014/main" id="{AAFA307A-7A76-4570-9B00-739A9FD6C35C}"/>
              </a:ext>
            </a:extLst>
          </p:cNvPr>
          <p:cNvSpPr/>
          <p:nvPr/>
        </p:nvSpPr>
        <p:spPr>
          <a:xfrm>
            <a:off x="2613660" y="3760470"/>
            <a:ext cx="1809750" cy="809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 smtClean="0"/>
                  <a:t>常数模型：对比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MAE</a:t>
                </a:r>
              </a:p>
              <a:p>
                <a:r>
                  <a:rPr lang="zh-CN" altLang="en-US" dirty="0" smtClean="0"/>
                  <a:t>考虑</a:t>
                </a:r>
                <a:r>
                  <a:rPr lang="zh-CN" altLang="en-US" dirty="0"/>
                  <a:t>简单数据集</a:t>
                </a:r>
                <a:r>
                  <a:rPr lang="en-US" altLang="zh-CN" dirty="0"/>
                  <a:t>[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20,21,22,29,33</m:t>
                    </m:r>
                  </m:oMath>
                </a14:m>
                <a:r>
                  <a:rPr lang="en-US" altLang="zh-CN" dirty="0"/>
                  <a:t>]</a:t>
                </a:r>
                <a:r>
                  <a:rPr lang="zh-CN" altLang="en-US" dirty="0"/>
                  <a:t> 和常数模型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spcBef>
                    <a:spcPts val="1680"/>
                  </a:spcBef>
                </a:pPr>
                <a:r>
                  <a:rPr lang="en-US" altLang="zh-CN" dirty="0"/>
                  <a:t>MSE</a:t>
                </a:r>
                <a:r>
                  <a:rPr lang="zh-CN" altLang="en-US" dirty="0"/>
                  <a:t>的平均损失曲线光滑；</a:t>
                </a:r>
                <a:r>
                  <a:rPr lang="en-US" altLang="zh-CN" dirty="0"/>
                  <a:t>MAE</a:t>
                </a:r>
                <a:r>
                  <a:rPr lang="zh-CN" altLang="en-US" dirty="0"/>
                  <a:t>的平均损失曲线不光滑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选择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，估计值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选择</a:t>
                </a:r>
                <a:r>
                  <a:rPr lang="en-US" altLang="zh-CN" dirty="0"/>
                  <a:t>MAE</a:t>
                </a:r>
                <a:r>
                  <a:rPr lang="zh-CN" altLang="en-US" dirty="0"/>
                  <a:t>，估计值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1" i="0" smtClean="0">
                        <a:latin typeface="Cambria Math" charset="0"/>
                      </a:rPr>
                      <m:t>𝐦𝐞𝐝𝐢𝐚𝐧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（可能不唯一）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519" t="-2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420" y="1511615"/>
            <a:ext cx="6004806" cy="19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r>
                  <a:rPr lang="en-US" altLang="zh-CN" dirty="0"/>
                  <a:t>Recap:</a:t>
                </a:r>
                <a:r>
                  <a:rPr lang="zh-CN" altLang="en-US" dirty="0"/>
                  <a:t> 几个重要</a:t>
                </a:r>
                <a:r>
                  <a:rPr lang="zh-CN" altLang="en-US" dirty="0" smtClean="0"/>
                  <a:t>概念：下面</a:t>
                </a:r>
                <a:r>
                  <a:rPr lang="zh-CN" altLang="en-US" dirty="0"/>
                  <a:t>几个概念后面会反复出现！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观测值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与拟合参数（或参数估计值）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估计（</a:t>
                </a:r>
                <a:r>
                  <a:rPr lang="en-US" altLang="zh-CN" dirty="0"/>
                  <a:t>Estimation</a:t>
                </a:r>
                <a:r>
                  <a:rPr lang="zh-CN" altLang="en-US" dirty="0"/>
                  <a:t>）与预测（</a:t>
                </a:r>
                <a:r>
                  <a:rPr lang="en-US" altLang="zh-CN" dirty="0"/>
                  <a:t>Prediction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损失函数与平均损失（经验风险）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均方误差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与平均绝对误差</a:t>
                </a:r>
                <a:r>
                  <a:rPr lang="en-US" altLang="zh-CN" dirty="0"/>
                  <a:t>MAE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参数求解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zh-CN" altLang="en-US" dirty="0"/>
                  <a:t> 平均损失（经验风险）最小化！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/>
          <p:cNvSpPr/>
          <p:nvPr/>
        </p:nvSpPr>
        <p:spPr>
          <a:xfrm>
            <a:off x="724395" y="3028208"/>
            <a:ext cx="5355771" cy="653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5"/>
          <p:cNvSpPr txBox="1"/>
          <p:nvPr/>
        </p:nvSpPr>
        <p:spPr>
          <a:xfrm>
            <a:off x="3438812" y="4249896"/>
            <a:ext cx="557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大多数监督学习</a:t>
            </a:r>
            <a:r>
              <a:rPr lang="zh-CN" altLang="en-US" b="1">
                <a:solidFill>
                  <a:srgbClr val="C00000"/>
                </a:solidFill>
              </a:rPr>
              <a:t>算法（包括深度学习）的核心思想！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7"/>
          <p:cNvCxnSpPr>
            <a:stCxn id="9" idx="0"/>
          </p:cNvCxnSpPr>
          <p:nvPr/>
        </p:nvCxnSpPr>
        <p:spPr>
          <a:xfrm flipH="1" flipV="1">
            <a:off x="3438812" y="3681352"/>
            <a:ext cx="2785827" cy="5685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8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一元线性回归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Simple Linear </a:t>
                </a:r>
                <a:r>
                  <a:rPr lang="en-US" altLang="zh-CN" dirty="0" smtClean="0">
                    <a:solidFill>
                      <a:srgbClr val="C00000"/>
                    </a:solidFill>
                  </a:rPr>
                  <a:t>Regression(SLR) </a:t>
                </a:r>
                <a:r>
                  <a:rPr lang="en-US" altLang="zh-CN" dirty="0"/>
                  <a:t>or Linear Regression with One </a:t>
                </a:r>
                <a:r>
                  <a:rPr lang="en-US" altLang="zh-CN" dirty="0" smtClean="0"/>
                  <a:t>Variable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让我们把模型变得更复杂一些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考虑输入变量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为了表示方便，我们将上式写成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latin typeface="Cambria Math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charset="0"/>
                        </a:rPr>
                        <m:t>+</m:t>
                      </m:r>
                      <m:r>
                        <a:rPr lang="en-US" altLang="zh-CN" sz="2400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dirty="0"/>
                  <a:t>该模型称为简单线性回归模型，简称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模型。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dirty="0"/>
                  <a:t>例如：右图建立房间数量与房屋价格之间的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模型。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endParaRPr lang="en-US" altLang="zh-CN" dirty="0" smtClean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519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1941" y="1893570"/>
            <a:ext cx="3365610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97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r>
                  <a:rPr lang="en-US" altLang="zh-CN" dirty="0"/>
                  <a:t>SLR</a:t>
                </a:r>
                <a:r>
                  <a:rPr lang="zh-CN" altLang="en-US" dirty="0"/>
                  <a:t>模型与</a:t>
                </a:r>
                <a:r>
                  <a:rPr lang="en-US" altLang="zh-CN" dirty="0"/>
                  <a:t>MSE</a:t>
                </a:r>
                <a:r>
                  <a:rPr lang="zh-CN" altLang="en-US" dirty="0" smtClean="0"/>
                  <a:t>目标函数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给定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模型，均方误差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可以写为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𝒂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zh-CN" altLang="en-US" dirty="0"/>
                  <a:t>优化任务：如何计算最优的参数</a:t>
                </a:r>
                <a:r>
                  <a:rPr lang="zh-CN" altLang="en-US" dirty="0" smtClean="0"/>
                  <a:t>组合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bg-BG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is-I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𝑎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zh-CN" altLang="en-US" dirty="0"/>
                  <a:t>数学工具：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𝑎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的一阶偏</a:t>
                </a:r>
                <a:r>
                  <a:rPr lang="zh-CN" altLang="en-US" dirty="0" smtClean="0"/>
                  <a:t>导</a:t>
                </a:r>
                <a:endParaRPr lang="en-US" altLang="zh-CN" dirty="0" smtClean="0"/>
              </a:p>
              <a:p>
                <a:pPr lvl="1"/>
                <a:r>
                  <a:rPr lang="zh-CN" altLang="en-US" b="1" dirty="0" smtClean="0">
                    <a:solidFill>
                      <a:srgbClr val="C00000"/>
                    </a:solidFill>
                  </a:rPr>
                  <a:t>令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一阶偏导为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0</a:t>
                </a:r>
                <a:r>
                  <a:rPr lang="zh-CN" altLang="en-US" dirty="0"/>
                  <a:t>，从而求解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416" y="2055381"/>
            <a:ext cx="3778717" cy="1861299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133109" y="4154170"/>
            <a:ext cx="3851564" cy="601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，这是损失函数的可视化效果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，极值点位置，即导数为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38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 smtClean="0"/>
                  <a:t>求解过程（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计算</a:t>
                </a:r>
                <a:r>
                  <a:rPr lang="zh-CN" altLang="en-US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𝑎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  <m:r>
                      <a:rPr lang="en-US" altLang="zh-CN" b="0" i="1" smtClean="0">
                        <a:latin typeface="Cambria Math" charset="0"/>
                      </a:rPr>
                      <m:t>) =</m:t>
                    </m:r>
                    <m:f>
                      <m:fPr>
                        <m:ctrlPr>
                          <a:rPr lang="bg-BG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1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𝒂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对变量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的一阶偏导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1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bg-BG" sz="1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−2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zh-CN" altLang="en-US" dirty="0"/>
                  <a:t>令一阶偏导等于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，得到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charset="0"/>
                            </a:rPr>
                            <m:t>−2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nary>
                        <m:naryPr>
                          <m:chr m:val="∑"/>
                          <m:ctrlPr>
                            <a:rPr lang="is-IS" sz="1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is-IS" altLang="zh-CN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/>
                  <a:t>分别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的均值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519" t="-1703" b="-1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78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dirty="0" smtClean="0"/>
                  <a:t>求解过程（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将</a:t>
                </a:r>
                <a:r>
                  <a:rPr lang="zh-CN" altLang="en-US" dirty="0"/>
                  <a:t>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a</m:t>
                    </m:r>
                    <m:acc>
                      <m:accPr>
                        <m:chr m:val="̅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/>
                  <a:t> 代入目标函数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r>
                      <a:rPr lang="en-US" altLang="zh-CN" i="1">
                        <a:latin typeface="Cambria Math" charset="0"/>
                      </a:rPr>
                      <m:t>) =</m:t>
                    </m:r>
                    <m:f>
                      <m:fPr>
                        <m:ctrlPr>
                          <a:rPr lang="bg-BG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b="1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𝒂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zh-CN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altLang="zh-CN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，求得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dirty="0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sz="1800" b="0" i="1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800" b="0" i="1" dirty="0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dirty="0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800" b="0" i="1" dirty="0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dirty="0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dirty="0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dirty="0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dirty="0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dirty="0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800" i="1" dirty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altLang="zh-CN" sz="1800" i="1" dirty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800" i="1" dirty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800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800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dirty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 dirty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800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800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 dirty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b="0" i="1" dirty="0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CN" sz="18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800" b="0" i="1" dirty="0" smtClean="0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dirty="0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b="0" i="1" dirty="0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altLang="zh-CN" sz="1800" b="0" i="1" dirty="0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>
                  <a:spcBef>
                    <a:spcPts val="1080"/>
                  </a:spcBef>
                </a:pPr>
                <a:r>
                  <a:rPr lang="zh-CN" altLang="en-US" dirty="0"/>
                  <a:t>计算目标函数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对</a:t>
                </a:r>
                <a:r>
                  <a:rPr lang="zh-CN" altLang="en-US" dirty="0" smtClean="0"/>
                  <a:t>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/>
                  <a:t>一阶偏导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1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bg-BG" sz="1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−2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zh-CN" altLang="en-US" dirty="0"/>
                  <a:t>令一阶偏导等于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，得到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  <m:r>
                        <a:rPr lang="en-US" altLang="zh-CN" sz="1800" b="0" i="1" smtClean="0">
                          <a:latin typeface="Cambria Math" charset="0"/>
                        </a:rPr>
                        <m:t>)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8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sz="1800" i="1">
                              <a:latin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18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370" t="-1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6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一元线性回归的解析解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acc>
                    <m:r>
                      <a:rPr lang="en-US" altLang="zh-CN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altLang="zh-CN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2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22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22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nary>
                        <m:r>
                          <a:rPr lang="en-US" altLang="zh-CN" sz="2200" i="1">
                            <a:latin typeface="Cambria Math" charset="0"/>
                          </a:rPr>
                          <m:t>)</m:t>
                        </m:r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2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22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200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2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22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220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acc>
                    <m:r>
                      <a:rPr lang="en-US" altLang="zh-CN" sz="2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sz="22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altLang="zh-CN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200" dirty="0" smtClean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72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回归（</a:t>
            </a:r>
            <a:r>
              <a:rPr lang="en-US" altLang="zh-CN" dirty="0"/>
              <a:t>Regression</a:t>
            </a:r>
            <a:r>
              <a:rPr lang="zh-CN" altLang="en-US" dirty="0"/>
              <a:t>）问题</a:t>
            </a:r>
            <a:endParaRPr lang="en-US" altLang="zh-CN" dirty="0"/>
          </a:p>
          <a:p>
            <a:pPr lvl="1"/>
            <a:r>
              <a:rPr lang="zh-CN" altLang="en-US" dirty="0" smtClean="0"/>
              <a:t>本周</a:t>
            </a:r>
            <a:r>
              <a:rPr lang="zh-CN" altLang="en-US" dirty="0"/>
              <a:t>的股票价格如何变化？</a:t>
            </a:r>
            <a:endParaRPr lang="en-US" altLang="zh-CN" dirty="0"/>
          </a:p>
          <a:p>
            <a:pPr lvl="1"/>
            <a:r>
              <a:rPr lang="zh-CN" altLang="en-US" dirty="0"/>
              <a:t>下礼拜一的气温会是多少？</a:t>
            </a:r>
            <a:endParaRPr lang="en-US" altLang="zh-CN" dirty="0"/>
          </a:p>
          <a:p>
            <a:pPr lvl="1"/>
            <a:r>
              <a:rPr lang="zh-CN" altLang="en-US" dirty="0"/>
              <a:t>中国第一季度的</a:t>
            </a:r>
            <a:r>
              <a:rPr lang="en-US" altLang="zh-CN" dirty="0"/>
              <a:t>GDP</a:t>
            </a:r>
            <a:r>
              <a:rPr lang="zh-CN" altLang="en-US" dirty="0"/>
              <a:t>增长会是多少</a:t>
            </a:r>
            <a:r>
              <a:rPr lang="zh-CN" altLang="en-US" dirty="0" smtClean="0"/>
              <a:t>？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估计</a:t>
            </a:r>
            <a:r>
              <a:rPr lang="zh-CN" altLang="en-US" dirty="0"/>
              <a:t>回归的参数，如权重</a:t>
            </a:r>
            <a:endParaRPr lang="en-US" dirty="0"/>
          </a:p>
        </p:txBody>
      </p:sp>
      <p:sp>
        <p:nvSpPr>
          <p:cNvPr id="14" name="Rectangle 3"/>
          <p:cNvSpPr/>
          <p:nvPr/>
        </p:nvSpPr>
        <p:spPr>
          <a:xfrm>
            <a:off x="4458509" y="1275450"/>
            <a:ext cx="4258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How </a:t>
            </a:r>
            <a:r>
              <a:rPr lang="en-US" altLang="zh-CN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much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 or How </a:t>
            </a:r>
            <a:r>
              <a:rPr lang="en-US" altLang="zh-CN" sz="2800" b="1" dirty="0">
                <a:solidFill>
                  <a:srgbClr val="C00000"/>
                </a:solidFill>
                <a:latin typeface="Calibri" charset="0"/>
                <a:cs typeface="Calibri" charset="0"/>
              </a:rPr>
              <a:t>Many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lang="zh-CN" altLang="en-US" sz="2800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l="13719" t="35758" r="58430" b="39875"/>
          <a:stretch/>
        </p:blipFill>
        <p:spPr>
          <a:xfrm>
            <a:off x="1592982" y="2980268"/>
            <a:ext cx="2546717" cy="1488734"/>
          </a:xfrm>
          <a:prstGeom prst="rect">
            <a:avLst/>
          </a:prstGeom>
        </p:spPr>
      </p:pic>
      <p:sp>
        <p:nvSpPr>
          <p:cNvPr id="16" name="Rectangle 6"/>
          <p:cNvSpPr/>
          <p:nvPr/>
        </p:nvSpPr>
        <p:spPr>
          <a:xfrm>
            <a:off x="4336338" y="3438202"/>
            <a:ext cx="4258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zh-CN" altLang="en-US" sz="2800" dirty="0">
                <a:solidFill>
                  <a:srgbClr val="0000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解决方法：建立模型！</a:t>
            </a:r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一元线性回归的解析解：改写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我们使用统计量对上述公式进行</a:t>
                </a:r>
                <a:r>
                  <a:rPr lang="zh-CN" altLang="en-US" dirty="0" smtClean="0"/>
                  <a:t>替换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𝑟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nary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nary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zh-CN" altLang="en-US" dirty="0"/>
                  <a:t>为统计学经常使用的皮尔森相关系数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𝑟</m:t>
                    </m:r>
                    <m:r>
                      <a:rPr lang="en-US" altLang="zh-CN" i="1">
                        <a:latin typeface="Cambria Math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nary>
                    <m:r>
                      <a:rPr lang="en-US" altLang="zh-CN" i="1">
                        <a:latin typeface="Cambria Math" charset="0"/>
                      </a:rPr>
                      <m:t>)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dirty="0"/>
                  <a:t> </a:t>
                </a:r>
              </a:p>
              <a:p>
                <a:endParaRPr lang="en-US" altLang="zh-CN" dirty="0" smtClean="0"/>
              </a:p>
              <a:p>
                <a:pPr lvl="1"/>
                <a:endParaRPr lang="en-US" sz="2200" dirty="0" smtClean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022850" y="3099800"/>
                <a:ext cx="3930650" cy="11918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2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sz="2200" i="1">
                              <a:latin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2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2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2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50" y="3099800"/>
                <a:ext cx="3930650" cy="1191801"/>
              </a:xfrm>
              <a:prstGeom prst="rect">
                <a:avLst/>
              </a:prstGeom>
              <a:blipFill>
                <a:blip r:embed="rId3"/>
                <a:stretch>
                  <a:fillRect b="-202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07975" y="3888108"/>
                <a:ext cx="4283075" cy="89819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80"/>
                  </a:spcBef>
                  <a:spcAft>
                    <a:spcPts val="600"/>
                  </a:spcAft>
                </a:pPr>
                <a:r>
                  <a:rPr lang="zh-CN" altLang="en-US" dirty="0" smtClean="0"/>
                  <a:t>因此，我们得到参数估计</a:t>
                </a:r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𝑟</m:t>
                    </m:r>
                    <m:f>
                      <m:fPr>
                        <m:ctrlPr>
                          <a:rPr lang="bg-BG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;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3888108"/>
                <a:ext cx="4283075" cy="898195"/>
              </a:xfrm>
              <a:prstGeom prst="rect">
                <a:avLst/>
              </a:prstGeom>
              <a:blipFill>
                <a:blip r:embed="rId4"/>
                <a:stretch>
                  <a:fillRect l="-1136" t="-536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弧形箭头 5"/>
          <p:cNvSpPr/>
          <p:nvPr/>
        </p:nvSpPr>
        <p:spPr>
          <a:xfrm>
            <a:off x="4537075" y="3549650"/>
            <a:ext cx="752475" cy="9429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9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变量之间的</a:t>
            </a:r>
            <a:r>
              <a:rPr lang="zh-CN" altLang="en-US" dirty="0" smtClean="0"/>
              <a:t>相关性</a:t>
            </a:r>
            <a:endParaRPr lang="en-US" altLang="zh-CN" dirty="0" smtClean="0"/>
          </a:p>
          <a:p>
            <a:r>
              <a:rPr lang="zh-CN" altLang="en-US" dirty="0"/>
              <a:t>度量变量之间的相关性（</a:t>
            </a:r>
            <a:r>
              <a:rPr lang="en-US" altLang="zh-CN" dirty="0"/>
              <a:t>Correlation</a:t>
            </a:r>
            <a:r>
              <a:rPr lang="zh-CN" altLang="en-US" dirty="0"/>
              <a:t>）是统计中的典型问题</a:t>
            </a:r>
            <a:endParaRPr lang="en-US" altLang="zh-CN" dirty="0"/>
          </a:p>
          <a:p>
            <a:r>
              <a:rPr lang="zh-CN" altLang="en-US" dirty="0"/>
              <a:t>举例：你的身高与你父母的身高之间存在相关性吗？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8" y="2105116"/>
            <a:ext cx="4493363" cy="2244210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6702274" y="3702995"/>
            <a:ext cx="2003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弗朗西斯·高尔顿</a:t>
            </a:r>
            <a:endParaRPr lang="en-US" dirty="0"/>
          </a:p>
          <a:p>
            <a:r>
              <a:rPr lang="en-US" dirty="0"/>
              <a:t>（Francis Galton）</a:t>
            </a:r>
          </a:p>
        </p:txBody>
      </p:sp>
      <p:pic>
        <p:nvPicPr>
          <p:cNvPr id="8" name="Picture 2" descr="https://bkimg.cdn.bcebos.com/pic/8326cffc1e178a827cf770f1f503738da877e89c?x-bce-process=image/resize,m_lfit,w_268,limit_1/format,f_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6556" y="1577312"/>
            <a:ext cx="1808518" cy="21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/>
          <p:nvPr/>
        </p:nvSpPr>
        <p:spPr>
          <a:xfrm>
            <a:off x="6212074" y="4324579"/>
            <a:ext cx="2778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91919"/>
                </a:solidFill>
                <a:latin typeface="PingFang SC" charset="-122"/>
              </a:rPr>
              <a:t>1855</a:t>
            </a:r>
            <a:r>
              <a:rPr lang="zh-CN" altLang="en-US" dirty="0">
                <a:solidFill>
                  <a:srgbClr val="191919"/>
                </a:solidFill>
                <a:latin typeface="PingFang SC" charset="-122"/>
              </a:rPr>
              <a:t>年论文：</a:t>
            </a:r>
            <a:r>
              <a:rPr lang="en-US" altLang="zh-CN" dirty="0">
                <a:solidFill>
                  <a:srgbClr val="191919"/>
                </a:solidFill>
                <a:latin typeface="PingFang SC" charset="-122"/>
              </a:rPr>
              <a:t>《</a:t>
            </a:r>
            <a:r>
              <a:rPr lang="zh-CN" altLang="en-US" dirty="0">
                <a:solidFill>
                  <a:srgbClr val="191919"/>
                </a:solidFill>
                <a:latin typeface="PingFang SC" charset="-122"/>
              </a:rPr>
              <a:t>遗传的身高向平均数方向的回归</a:t>
            </a:r>
            <a:r>
              <a:rPr lang="en-US" altLang="zh-CN" dirty="0">
                <a:solidFill>
                  <a:srgbClr val="191919"/>
                </a:solidFill>
                <a:latin typeface="PingFang SC" charset="-122"/>
              </a:rPr>
              <a:t>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思考并回答下面变量之间的相关性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0" y="1421606"/>
            <a:ext cx="2173575" cy="20880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59" y="1421606"/>
            <a:ext cx="2114209" cy="2088000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21607"/>
            <a:ext cx="2239047" cy="208800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85" y="1421606"/>
            <a:ext cx="2183303" cy="2088000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728899" y="385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完全随机</a:t>
            </a:r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2791922" y="38570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强线性相关</a:t>
            </a:r>
            <a:endParaRPr lang="en-US" dirty="0"/>
          </a:p>
        </p:txBody>
      </p:sp>
      <p:sp>
        <p:nvSpPr>
          <p:cNvPr id="12" name="TextBox 10"/>
          <p:cNvSpPr txBox="1"/>
          <p:nvPr/>
        </p:nvSpPr>
        <p:spPr>
          <a:xfrm>
            <a:off x="5020858" y="3857030"/>
            <a:ext cx="134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非线性相关</a:t>
            </a:r>
            <a:endParaRPr lang="en-US" dirty="0"/>
          </a:p>
        </p:txBody>
      </p:sp>
      <p:sp>
        <p:nvSpPr>
          <p:cNvPr id="13" name="TextBox 11"/>
          <p:cNvSpPr txBox="1"/>
          <p:nvPr/>
        </p:nvSpPr>
        <p:spPr>
          <a:xfrm>
            <a:off x="7333165" y="38570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线性相关</a:t>
            </a:r>
            <a:endParaRPr lang="en-US" dirty="0"/>
          </a:p>
        </p:txBody>
      </p:sp>
      <p:pic>
        <p:nvPicPr>
          <p:cNvPr id="14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1375" y="724577"/>
            <a:ext cx="582730" cy="5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皮尔森</a:t>
                </a:r>
                <a:r>
                  <a:rPr lang="zh-CN" altLang="en-US" dirty="0" smtClean="0"/>
                  <a:t>相关系数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𝑟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nary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nary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E5467302-88EE-46BF-8019-132498DF5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0" y="2152767"/>
            <a:ext cx="2173575" cy="20880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DC1529D-B558-4BA6-A30E-5C8F47382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409" y="2152767"/>
            <a:ext cx="2114209" cy="2088000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C222993-76D4-4E4E-AF06-B3F51EDA8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50" y="2152768"/>
            <a:ext cx="2239047" cy="2088000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BD7BE330-A699-43B0-8932-8A591D666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35" y="2152767"/>
            <a:ext cx="2183303" cy="208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00676" y="4473178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背景：卡尔</a:t>
            </a:r>
            <a:r>
              <a:rPr lang="en-US" altLang="zh-CN" dirty="0"/>
              <a:t>·</a:t>
            </a:r>
            <a:r>
              <a:rPr lang="zh-CN" altLang="en-US" dirty="0"/>
              <a:t>皮尔森是高尔顿的学生</a:t>
            </a:r>
            <a:endParaRPr lang="en-US" altLang="zh-CN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478F746-4112-4172-A4E8-DFE39AC9BDA2}"/>
              </a:ext>
            </a:extLst>
          </p:cNvPr>
          <p:cNvSpPr txBox="1"/>
          <p:nvPr/>
        </p:nvSpPr>
        <p:spPr>
          <a:xfrm>
            <a:off x="740775" y="2406677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-0.046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03E314E9-2DE3-47E8-8E87-AF5AD47BA9EA}"/>
              </a:ext>
            </a:extLst>
          </p:cNvPr>
          <p:cNvSpPr txBox="1"/>
          <p:nvPr/>
        </p:nvSpPr>
        <p:spPr>
          <a:xfrm>
            <a:off x="2803798" y="2406677"/>
            <a:ext cx="10118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0.943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729FEC6B-AD0E-4B00-9A4A-75543D71E2DE}"/>
              </a:ext>
            </a:extLst>
          </p:cNvPr>
          <p:cNvSpPr txBox="1"/>
          <p:nvPr/>
        </p:nvSpPr>
        <p:spPr>
          <a:xfrm>
            <a:off x="5032734" y="2406677"/>
            <a:ext cx="10118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0.015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CA1B2B9-2C5F-4074-B107-F2084415D202}"/>
              </a:ext>
            </a:extLst>
          </p:cNvPr>
          <p:cNvSpPr txBox="1"/>
          <p:nvPr/>
        </p:nvSpPr>
        <p:spPr>
          <a:xfrm>
            <a:off x="7345041" y="2406677"/>
            <a:ext cx="10118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0.754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32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459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081"/>
            <a:ext cx="8229600" cy="3650364"/>
          </a:xfrm>
        </p:spPr>
        <p:txBody>
          <a:bodyPr/>
          <a:lstStyle/>
          <a:p>
            <a:r>
              <a:rPr lang="zh-CN" altLang="en-US" dirty="0" smtClean="0"/>
              <a:t>实例：</a:t>
            </a:r>
            <a:endParaRPr lang="en-US" altLang="zh-CN" dirty="0" smtClean="0"/>
          </a:p>
          <a:p>
            <a:r>
              <a:rPr lang="zh-CN" altLang="en-US" dirty="0" smtClean="0"/>
              <a:t>假设有如下数据，请对其进行一元线性回归</a:t>
            </a:r>
            <a:endParaRPr lang="en-US" altLang="zh-CN" dirty="0"/>
          </a:p>
        </p:txBody>
      </p:sp>
      <p:sp>
        <p:nvSpPr>
          <p:cNvPr id="7" name="Rectangle 9"/>
          <p:cNvSpPr/>
          <p:nvPr/>
        </p:nvSpPr>
        <p:spPr>
          <a:xfrm>
            <a:off x="6439292" y="1000081"/>
            <a:ext cx="19120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🔔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 </a:t>
            </a:r>
            <a:endParaRPr 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065998" y="3901039"/>
            <a:ext cx="3003082" cy="2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1059581" y="1834816"/>
            <a:ext cx="22459" cy="2069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598596" y="3820828"/>
            <a:ext cx="0" cy="80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182528" y="3801578"/>
            <a:ext cx="3209" cy="11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772878" y="3820828"/>
            <a:ext cx="0" cy="93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315101" y="3820828"/>
            <a:ext cx="3208" cy="80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61186" y="3406942"/>
            <a:ext cx="117107" cy="3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65998" y="2964574"/>
            <a:ext cx="96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082040" y="2476500"/>
            <a:ext cx="96253" cy="3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1082040" y="1992028"/>
            <a:ext cx="80211" cy="6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08272" y="2178717"/>
            <a:ext cx="3635141" cy="1423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3844491" y="3804786"/>
            <a:ext cx="0" cy="109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122990" y="282637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74558" y="326295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124500" y="222822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34796" y="237903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/>
          </p:nvPr>
        </p:nvGraphicFramePr>
        <p:xfrm>
          <a:off x="4697035" y="1746117"/>
          <a:ext cx="37795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1634381239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719293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9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1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66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5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8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8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57860"/>
                  </a:ext>
                </a:extLst>
              </a:tr>
            </a:tbl>
          </a:graphicData>
        </a:graphic>
      </p:graphicFrame>
      <p:sp>
        <p:nvSpPr>
          <p:cNvPr id="41" name="椭圆 40"/>
          <p:cNvSpPr/>
          <p:nvPr/>
        </p:nvSpPr>
        <p:spPr>
          <a:xfrm>
            <a:off x="2122990" y="3294967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768278" y="4090299"/>
                <a:ext cx="1741952" cy="48346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b="0" dirty="0" smtClean="0"/>
                  <a:t>很显然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x+1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278" y="4090299"/>
                <a:ext cx="1741952" cy="483466"/>
              </a:xfrm>
              <a:prstGeom prst="rect">
                <a:avLst/>
              </a:prstGeom>
              <a:blipFill>
                <a:blip r:embed="rId3"/>
                <a:stretch>
                  <a:fillRect l="-2431" r="-2431" b="-740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7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459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081"/>
            <a:ext cx="5340417" cy="3650364"/>
          </a:xfrm>
        </p:spPr>
        <p:txBody>
          <a:bodyPr/>
          <a:lstStyle/>
          <a:p>
            <a:r>
              <a:rPr lang="zh-CN" altLang="en-US" dirty="0" smtClean="0"/>
              <a:t>针对如下数据，进行计算和验证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587016" y="1998572"/>
                <a:ext cx="5207926" cy="1660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a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6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2+2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(4+4)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altLang="zh-CN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016" y="1998572"/>
                <a:ext cx="5207926" cy="1660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779400" y="3716022"/>
                <a:ext cx="2977097" cy="597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=2−0.50∗2=1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400" y="3716022"/>
                <a:ext cx="2977097" cy="597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582516"/>
              </p:ext>
            </p:extLst>
          </p:nvPr>
        </p:nvGraphicFramePr>
        <p:xfrm>
          <a:off x="977674" y="1359504"/>
          <a:ext cx="249303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18">
                  <a:extLst>
                    <a:ext uri="{9D8B030D-6E8A-4147-A177-3AD203B41FA5}">
                      <a16:colId xmlns:a16="http://schemas.microsoft.com/office/drawing/2014/main" val="1634381239"/>
                    </a:ext>
                  </a:extLst>
                </a:gridCol>
                <a:gridCol w="1246518">
                  <a:extLst>
                    <a:ext uri="{9D8B030D-6E8A-4147-A177-3AD203B41FA5}">
                      <a16:colId xmlns:a16="http://schemas.microsoft.com/office/drawing/2014/main" val="719293942"/>
                    </a:ext>
                  </a:extLst>
                </a:gridCol>
              </a:tblGrid>
              <a:tr h="31558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92085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518136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669649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58749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85717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81815"/>
                  </a:ext>
                </a:extLst>
              </a:tr>
              <a:tr h="315581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57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637398" y="1036339"/>
                <a:ext cx="10041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600" dirty="0" smtClean="0"/>
                  <a:t>=10/5=2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600" dirty="0" smtClean="0"/>
                  <a:t>=10/5=2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398" y="1036339"/>
                <a:ext cx="1004121" cy="584775"/>
              </a:xfrm>
              <a:prstGeom prst="rect">
                <a:avLst/>
              </a:prstGeom>
              <a:blipFill>
                <a:blip r:embed="rId5"/>
                <a:stretch>
                  <a:fillRect t="-3125" r="-182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137062" y="4362353"/>
                <a:ext cx="23620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𝒂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062" y="4362353"/>
                <a:ext cx="2362057" cy="338554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29080" y="4002510"/>
                <a:ext cx="3688590" cy="10566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80" y="4002510"/>
                <a:ext cx="3688590" cy="1056636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95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40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r>
                  <a:rPr lang="zh-CN" altLang="en-US" dirty="0"/>
                  <a:t>课堂</a:t>
                </a:r>
                <a:r>
                  <a:rPr lang="zh-CN" altLang="en-US" dirty="0" smtClean="0"/>
                  <a:t>练习</a:t>
                </a:r>
                <a:r>
                  <a:rPr lang="zh-CN" altLang="en-US" sz="2400" dirty="0" smtClean="0">
                    <a:solidFill>
                      <a:srgbClr val="C00000"/>
                    </a:solidFill>
                  </a:rPr>
                  <a:t>（</a:t>
                </a:r>
                <a:r>
                  <a:rPr lang="en-US" altLang="zh-CN" sz="2400" dirty="0" smtClean="0">
                    <a:solidFill>
                      <a:srgbClr val="C00000"/>
                    </a:solidFill>
                  </a:rPr>
                  <a:t>10</a:t>
                </a:r>
                <a:r>
                  <a:rPr lang="zh-CN" altLang="en-US" sz="2400" dirty="0" smtClean="0">
                    <a:solidFill>
                      <a:srgbClr val="C00000"/>
                    </a:solidFill>
                  </a:rPr>
                  <a:t>分钟）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r>
                  <a:rPr lang="zh-CN" altLang="en-US" dirty="0" smtClean="0"/>
                  <a:t>给定</a:t>
                </a:r>
                <a:r>
                  <a:rPr lang="zh-CN" altLang="en-US" dirty="0"/>
                  <a:t>一组训练数据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(2</a:t>
                </a:r>
                <a:r>
                  <a:rPr lang="en-US" altLang="zh-CN" dirty="0" smtClean="0"/>
                  <a:t>, 4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(5</a:t>
                </a:r>
                <a:r>
                  <a:rPr lang="en-US" altLang="zh-CN" dirty="0" smtClean="0"/>
                  <a:t>, 1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(8</a:t>
                </a:r>
                <a:r>
                  <a:rPr lang="en-US" altLang="zh-CN" dirty="0" smtClean="0"/>
                  <a:t>, 9</a:t>
                </a:r>
                <a:r>
                  <a:rPr lang="en-US" altLang="zh-CN" dirty="0"/>
                  <a:t>)</a:t>
                </a:r>
              </a:p>
              <a:p>
                <a:endParaRPr lang="en-US" dirty="0"/>
              </a:p>
              <a:p>
                <a:r>
                  <a:rPr lang="zh-CN" altLang="en-US" dirty="0"/>
                  <a:t>请计算一个简单线性回归模型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zh-CN" altLang="en-US" dirty="0"/>
                  <a:t>的最优参数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altLang="zh-CN" b="0" i="1" dirty="0" smtClean="0">
                        <a:latin typeface="Cambria Math" charset="0"/>
                      </a:rPr>
                      <m:t>=?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𝑏</m:t>
                        </m:r>
                      </m:e>
                    </m:acc>
                    <m:r>
                      <a:rPr lang="en-US" altLang="zh-CN" i="1" dirty="0">
                        <a:latin typeface="Cambria Math" charset="0"/>
                      </a:rPr>
                      <m:t>=?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注：可以</a:t>
                </a:r>
                <a:r>
                  <a:rPr lang="zh-CN" altLang="en-US" dirty="0" smtClean="0"/>
                  <a:t>使用手机计算器、</a:t>
                </a:r>
                <a:r>
                  <a:rPr lang="en-US" altLang="zh-CN" dirty="0" smtClean="0"/>
                  <a:t>python</a:t>
                </a:r>
                <a:r>
                  <a:rPr lang="zh-CN" altLang="en-US" dirty="0"/>
                  <a:t>辅助计算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3"/>
                <a:stretch>
                  <a:fillRect l="-667" t="-1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/>
          <p:nvPr/>
        </p:nvSpPr>
        <p:spPr>
          <a:xfrm>
            <a:off x="6968958" y="252604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430520" y="1029977"/>
                <a:ext cx="3688590" cy="10566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520" y="1029977"/>
                <a:ext cx="3688590" cy="1056636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 1"/>
          <p:cNvSpPr/>
          <p:nvPr/>
        </p:nvSpPr>
        <p:spPr>
          <a:xfrm>
            <a:off x="509155" y="762000"/>
            <a:ext cx="3453245" cy="4675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1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/>
              <a:lstStyle/>
              <a:p>
                <a:r>
                  <a:rPr lang="zh-CN" altLang="en-US" sz="1800" dirty="0"/>
                  <a:t>什么是模型（</a:t>
                </a:r>
                <a:r>
                  <a:rPr lang="en-US" altLang="zh-CN" sz="1800" dirty="0"/>
                  <a:t>Model</a:t>
                </a:r>
                <a:r>
                  <a:rPr lang="zh-CN" altLang="en-US" sz="1800" dirty="0" smtClean="0"/>
                  <a:t>）</a:t>
                </a:r>
                <a:endParaRPr lang="en-US" altLang="zh-CN" sz="1800" dirty="0" smtClean="0"/>
              </a:p>
              <a:p>
                <a:pPr lvl="1"/>
                <a:r>
                  <a:rPr lang="zh-CN" altLang="en-US" dirty="0"/>
                  <a:t>模型是对现实世界的一种“有用”的简化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useful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simplification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reality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例子：重力公式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𝐺</m:t>
                    </m:r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𝑚𝑔</m:t>
                    </m:r>
                    <m:r>
                      <a:rPr lang="en-US" altLang="zh-CN" i="1" dirty="0">
                        <a:latin typeface="Cambria Math" charset="0"/>
                      </a:rPr>
                      <m:t>, </m:t>
                    </m:r>
                    <m:r>
                      <a:rPr lang="en-US" altLang="zh-CN" i="1" dirty="0">
                        <a:latin typeface="Cambria Math" charset="0"/>
                      </a:rPr>
                      <m:t>𝑔</m:t>
                    </m:r>
                    <m:r>
                      <a:rPr lang="en-US" altLang="zh-CN" i="1" dirty="0">
                        <a:latin typeface="Cambria Math" charset="0"/>
                      </a:rPr>
                      <m:t>=9.81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上述模型简化了以下因素：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不同地区的重力差异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空气阻力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等等</a:t>
                </a:r>
                <a:endParaRPr lang="en-US" altLang="zh-CN" dirty="0"/>
              </a:p>
              <a:p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"/>
          <p:cNvSpPr/>
          <p:nvPr/>
        </p:nvSpPr>
        <p:spPr>
          <a:xfrm>
            <a:off x="5472175" y="3638311"/>
            <a:ext cx="3390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62835"/>
                </a:solidFill>
                <a:latin typeface="Calibri" charset="0"/>
                <a:ea typeface="Calibri" charset="0"/>
                <a:cs typeface="Calibri" charset="0"/>
              </a:rPr>
              <a:t>Essentially, all models are wrong, but some are </a:t>
            </a:r>
            <a:r>
              <a:rPr lang="en-US" b="1" dirty="0">
                <a:solidFill>
                  <a:srgbClr val="C00000"/>
                </a:solidFill>
                <a:latin typeface="Calibri" charset="0"/>
                <a:cs typeface="Calibri" charset="0"/>
              </a:rPr>
              <a:t>useful</a:t>
            </a:r>
            <a:r>
              <a:rPr lang="en-US" dirty="0">
                <a:solidFill>
                  <a:srgbClr val="262835"/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zh-CN" altLang="en-US" dirty="0">
                <a:solidFill>
                  <a:srgbClr val="262835"/>
                </a:solidFill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altLang="zh-CN" dirty="0">
                <a:solidFill>
                  <a:srgbClr val="262835"/>
                </a:solidFill>
                <a:latin typeface="Calibri" charset="0"/>
                <a:ea typeface="Calibri" charset="0"/>
                <a:cs typeface="Calibri" charset="0"/>
              </a:rPr>
              <a:t>--</a:t>
            </a:r>
            <a:r>
              <a:rPr lang="zh-CN" altLang="en-US" dirty="0">
                <a:solidFill>
                  <a:srgbClr val="262835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solidFill>
                  <a:srgbClr val="262835"/>
                </a:solidFill>
                <a:latin typeface="Calibri" charset="0"/>
                <a:ea typeface="Calibri" charset="0"/>
                <a:cs typeface="Calibri" charset="0"/>
              </a:rPr>
              <a:t>George Box (1919 - 2013) </a:t>
            </a:r>
            <a:endParaRPr lang="en-US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337" y="770612"/>
            <a:ext cx="1874097" cy="279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课堂</a:t>
            </a:r>
            <a:r>
              <a:rPr lang="zh-CN" altLang="en-US" dirty="0" smtClean="0"/>
              <a:t>练习</a:t>
            </a:r>
            <a:endParaRPr lang="en-US" altLang="zh-CN" dirty="0" smtClean="0"/>
          </a:p>
          <a:p>
            <a:r>
              <a:rPr lang="zh-CN" altLang="en-US" dirty="0" smtClean="0"/>
              <a:t>给定</a:t>
            </a:r>
            <a:r>
              <a:rPr lang="zh-CN" altLang="en-US" dirty="0"/>
              <a:t>一组训练数据</a:t>
            </a:r>
            <a:endParaRPr lang="en-US" altLang="zh-CN" dirty="0"/>
          </a:p>
          <a:p>
            <a:pPr lvl="1"/>
            <a:r>
              <a:rPr lang="en-US" altLang="zh-CN" dirty="0"/>
              <a:t>(2</a:t>
            </a:r>
            <a:r>
              <a:rPr lang="en-US" altLang="zh-CN" dirty="0" smtClean="0"/>
              <a:t>, 4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(5</a:t>
            </a:r>
            <a:r>
              <a:rPr lang="en-US" altLang="zh-CN" dirty="0" smtClean="0"/>
              <a:t>, 1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(8</a:t>
            </a:r>
            <a:r>
              <a:rPr lang="en-US" altLang="zh-CN" dirty="0" smtClean="0"/>
              <a:t>, 9</a:t>
            </a:r>
            <a:r>
              <a:rPr lang="en-US" altLang="zh-CN" dirty="0"/>
              <a:t>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9530" y="3026417"/>
                <a:ext cx="3688590" cy="10566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0" y="3026417"/>
                <a:ext cx="3688590" cy="1056636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03317" y="1802387"/>
                <a:ext cx="5207926" cy="1538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a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6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0.667</m:t>
                              </m:r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3.667</m:t>
                              </m:r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4.333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2.001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12.999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1600" dirty="0" smtClean="0">
                    <a:solidFill>
                      <a:schemeClr val="tx1"/>
                    </a:solidFill>
                  </a:rPr>
                  <a:t>.8333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17" y="1802387"/>
                <a:ext cx="5207926" cy="1538819"/>
              </a:xfrm>
              <a:prstGeom prst="rect">
                <a:avLst/>
              </a:prstGeom>
              <a:blipFill>
                <a:blip r:embed="rId4"/>
                <a:stretch>
                  <a:fillRect b="-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44342" y="3488489"/>
                <a:ext cx="4366901" cy="597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4.667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.8333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5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=0.5005</m:t>
                      </m:r>
                    </m:oMath>
                  </m:oMathPara>
                </a14:m>
                <a:endParaRPr lang="en-US" altLang="zh-CN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342" y="3488489"/>
                <a:ext cx="4366901" cy="597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37398" y="1036339"/>
                <a:ext cx="13680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600" dirty="0" smtClean="0"/>
                  <a:t>=15/3=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altLang="zh-CN" sz="160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600" dirty="0" smtClean="0"/>
                  <a:t>=14/3=4.667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398" y="1036339"/>
                <a:ext cx="1368003" cy="584775"/>
              </a:xfrm>
              <a:prstGeom prst="rect">
                <a:avLst/>
              </a:prstGeom>
              <a:blipFill>
                <a:blip r:embed="rId6"/>
                <a:stretch>
                  <a:fillRect t="-3125" r="-893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902004" y="4134820"/>
                <a:ext cx="32570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𝒂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𝟖𝟑𝟑𝟑</m:t>
                      </m:r>
                      <m:r>
                        <a:rPr lang="en-US" altLang="zh-CN" sz="16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𝟓𝟎𝟎𝟓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04" y="4134820"/>
                <a:ext cx="3257045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37260" y="4457190"/>
            <a:ext cx="603123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请参考本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附带代码</a:t>
            </a:r>
            <a:endParaRPr lang="en-US" altLang="zh-CN" dirty="0" smtClean="0"/>
          </a:p>
          <a:p>
            <a:r>
              <a:rPr lang="zh-CN" altLang="en-US" dirty="0"/>
              <a:t>以及</a:t>
            </a:r>
            <a:r>
              <a:rPr lang="zh-CN" altLang="en-US" dirty="0" smtClean="0">
                <a:hlinkClick r:id="rId8"/>
              </a:rPr>
              <a:t>https</a:t>
            </a:r>
            <a:r>
              <a:rPr lang="zh-CN" altLang="en-US" dirty="0">
                <a:hlinkClick r:id="rId8"/>
              </a:rPr>
              <a:t>://realpython.com/linear-regression-in-python</a:t>
            </a:r>
            <a:r>
              <a:rPr lang="zh-CN" altLang="en-US" dirty="0" smtClean="0">
                <a:hlinkClick r:id="rId8"/>
              </a:rPr>
              <a:t>/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9836" y="4473374"/>
            <a:ext cx="5310672" cy="3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 smtClean="0"/>
                  <a:t>Boston house price</a:t>
                </a:r>
                <a:r>
                  <a:rPr kumimoji="1" lang="zh-CN" altLang="en-US" dirty="0" smtClean="0"/>
                  <a:t>数据集的一元回归</a:t>
                </a:r>
                <a:endParaRPr kumimoji="1" lang="en-US" altLang="zh-CN" dirty="0" smtClean="0"/>
              </a:p>
              <a:p>
                <a:r>
                  <a:rPr lang="zh-CN" altLang="en-US" dirty="0"/>
                  <a:t>根据右侧公式，可以计算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PRICE</m:t>
                      </m:r>
                      <m:r>
                        <a:rPr lang="en-US" altLang="zh-CN" i="1" dirty="0">
                          <a:latin typeface="Cambria Math" charset="0"/>
                        </a:rPr>
                        <m:t>=−34.67+9.1 ∗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charset="0"/>
                        </a:rPr>
                        <m:t>RM</m:t>
                      </m:r>
                    </m:oMath>
                  </m:oMathPara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19" y="2123209"/>
            <a:ext cx="4209861" cy="2276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714666" y="2112818"/>
                <a:ext cx="2972134" cy="9417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7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7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sz="17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7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7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7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sz="1700" i="1">
                              <a:latin typeface="Cambria Math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7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17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17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7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7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7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7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7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17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acc>
                      <m:r>
                        <a:rPr lang="en-US" altLang="zh-CN" sz="17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1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7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7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17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altLang="zh-CN" sz="1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7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altLang="zh-CN" sz="17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666" y="2112818"/>
                <a:ext cx="2972134" cy="941733"/>
              </a:xfrm>
              <a:prstGeom prst="rect">
                <a:avLst/>
              </a:prstGeom>
              <a:blipFill>
                <a:blip r:embed="rId4"/>
                <a:stretch>
                  <a:fillRect b="-64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4" y="4454025"/>
            <a:ext cx="7999525" cy="503907"/>
          </a:xfrm>
          <a:prstGeom prst="rect">
            <a:avLst/>
          </a:prstGeom>
        </p:spPr>
      </p:pic>
      <p:sp>
        <p:nvSpPr>
          <p:cNvPr id="9" name="Rounded Rectangular Callout 6"/>
          <p:cNvSpPr/>
          <p:nvPr/>
        </p:nvSpPr>
        <p:spPr>
          <a:xfrm>
            <a:off x="5828112" y="3130193"/>
            <a:ext cx="2688538" cy="1323832"/>
          </a:xfrm>
          <a:prstGeom prst="wedgeRoundRectCallout">
            <a:avLst>
              <a:gd name="adj1" fmla="val -66743"/>
              <a:gd name="adj2" fmla="val -284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给定一个输入变量，如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RM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，线性回归计算的结果是二维中的：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一条直线</a:t>
            </a:r>
            <a:endParaRPr 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07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9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rgbClr val="C00000"/>
                    </a:solidFill>
                  </a:rPr>
                  <a:t>一元线性回归：梯度下降法求解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r>
                  <a:rPr lang="zh-CN" altLang="en-US" dirty="0" smtClean="0"/>
                  <a:t>梯度下降法的基本原理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假设有一个损失函数</a:t>
                </a:r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，为参数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的函数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1. </a:t>
                </a:r>
                <a:r>
                  <a:rPr lang="zh-CN" altLang="en-US" dirty="0" smtClean="0"/>
                  <a:t>我们计算</a:t>
                </a:r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的偏导数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偏导数表示，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的微小变化导致</a:t>
                </a:r>
                <a:r>
                  <a:rPr lang="en-US" altLang="zh-CN" dirty="0" smtClean="0"/>
                  <a:t>L</a:t>
                </a:r>
                <a:r>
                  <a:rPr lang="zh-CN" altLang="en-US" dirty="0" smtClean="0"/>
                  <a:t>发生如何的变化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2. </a:t>
                </a:r>
                <a:r>
                  <a:rPr lang="zh-CN" altLang="en-US" dirty="0" smtClean="0"/>
                  <a:t>我们的目标是最小化损失函数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于是我们按照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zh-CN" altLang="en-US" dirty="0" smtClean="0"/>
                  <a:t>的方式进行参数的修改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或者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/>
                  <a:t>即</a:t>
                </a:r>
                <a:r>
                  <a:rPr lang="zh-CN" altLang="en-US" dirty="0" smtClean="0"/>
                  <a:t>可把目标函数修改小一点点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3. </a:t>
                </a:r>
                <a:r>
                  <a:rPr lang="zh-CN" altLang="en-US" dirty="0" smtClean="0"/>
                  <a:t>经过一系列迭代，即可把目标函数最小化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符合一定精度要求</a:t>
                </a:r>
                <a:r>
                  <a:rPr lang="en-US" altLang="zh-CN" dirty="0" smtClean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7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一元线性回归：梯度下降法求解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理解梯度下降法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一个实例</a:t>
            </a:r>
            <a:endParaRPr lang="en-US" altLang="zh-CN" dirty="0" smtClean="0"/>
          </a:p>
          <a:p>
            <a:r>
              <a:rPr lang="zh-CN" altLang="zh-CN" dirty="0"/>
              <a:t>假设训练数据如下，为了简单起见，这里只有一个样本。</a:t>
            </a:r>
            <a:endParaRPr lang="en-US" altLang="zh-CN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59960"/>
              </p:ext>
            </p:extLst>
          </p:nvPr>
        </p:nvGraphicFramePr>
        <p:xfrm>
          <a:off x="1184563" y="2132820"/>
          <a:ext cx="6123709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0828">
                  <a:extLst>
                    <a:ext uri="{9D8B030D-6E8A-4147-A177-3AD203B41FA5}">
                      <a16:colId xmlns:a16="http://schemas.microsoft.com/office/drawing/2014/main" val="333413918"/>
                    </a:ext>
                  </a:extLst>
                </a:gridCol>
                <a:gridCol w="2040828">
                  <a:extLst>
                    <a:ext uri="{9D8B030D-6E8A-4147-A177-3AD203B41FA5}">
                      <a16:colId xmlns:a16="http://schemas.microsoft.com/office/drawing/2014/main" val="2450752929"/>
                    </a:ext>
                  </a:extLst>
                </a:gridCol>
                <a:gridCol w="2042053">
                  <a:extLst>
                    <a:ext uri="{9D8B030D-6E8A-4147-A177-3AD203B41FA5}">
                      <a16:colId xmlns:a16="http://schemas.microsoft.com/office/drawing/2014/main" val="1020301963"/>
                    </a:ext>
                  </a:extLst>
                </a:gridCol>
              </a:tblGrid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训练数据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2438808"/>
                  </a:ext>
                </a:extLst>
              </a:tr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sample1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185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89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一元线性回归：梯度下降法求解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理解梯度下降法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一个实例</a:t>
            </a:r>
            <a:endParaRPr lang="en-US" altLang="zh-CN" dirty="0" smtClean="0"/>
          </a:p>
          <a:p>
            <a:r>
              <a:rPr lang="zh-CN" altLang="zh-CN" dirty="0"/>
              <a:t>假设训练数据如下，为了简单起见，这里只有一个样本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用没有节距的一元线性回归模型</a:t>
            </a:r>
            <a:r>
              <a:rPr lang="en-US" altLang="zh-CN" dirty="0" smtClean="0"/>
              <a:t>y=</a:t>
            </a:r>
            <a:r>
              <a:rPr lang="en-US" altLang="zh-CN" dirty="0" err="1" smtClean="0"/>
              <a:t>wx</a:t>
            </a:r>
            <a:r>
              <a:rPr lang="zh-CN" altLang="en-US" dirty="0" smtClean="0"/>
              <a:t>进行建模，</a:t>
            </a:r>
            <a:r>
              <a:rPr lang="en-US" altLang="zh-CN" dirty="0" smtClean="0"/>
              <a:t>w</a:t>
            </a:r>
            <a:r>
              <a:rPr lang="zh-CN" altLang="en-US" dirty="0" smtClean="0"/>
              <a:t>为系数</a:t>
            </a:r>
            <a:endParaRPr lang="en-US" altLang="zh-CN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246535"/>
              </p:ext>
            </p:extLst>
          </p:nvPr>
        </p:nvGraphicFramePr>
        <p:xfrm>
          <a:off x="1184563" y="2132820"/>
          <a:ext cx="6123709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0828">
                  <a:extLst>
                    <a:ext uri="{9D8B030D-6E8A-4147-A177-3AD203B41FA5}">
                      <a16:colId xmlns:a16="http://schemas.microsoft.com/office/drawing/2014/main" val="333413918"/>
                    </a:ext>
                  </a:extLst>
                </a:gridCol>
                <a:gridCol w="2040828">
                  <a:extLst>
                    <a:ext uri="{9D8B030D-6E8A-4147-A177-3AD203B41FA5}">
                      <a16:colId xmlns:a16="http://schemas.microsoft.com/office/drawing/2014/main" val="2450752929"/>
                    </a:ext>
                  </a:extLst>
                </a:gridCol>
                <a:gridCol w="2042053">
                  <a:extLst>
                    <a:ext uri="{9D8B030D-6E8A-4147-A177-3AD203B41FA5}">
                      <a16:colId xmlns:a16="http://schemas.microsoft.com/office/drawing/2014/main" val="1020301963"/>
                    </a:ext>
                  </a:extLst>
                </a:gridCol>
              </a:tblGrid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训练数据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2438808"/>
                  </a:ext>
                </a:extLst>
              </a:tr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sample1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1850846"/>
                  </a:ext>
                </a:extLst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848591" y="3235036"/>
            <a:ext cx="6764482" cy="6719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11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dirty="0" smtClean="0">
                    <a:solidFill>
                      <a:srgbClr val="C00000"/>
                    </a:solidFill>
                  </a:rPr>
                  <a:t>一元线性回归：梯度下降法求解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zh-CN" altLang="en-US" dirty="0" smtClean="0"/>
                  <a:t>理解梯度下降法</a:t>
                </a:r>
                <a:r>
                  <a:rPr lang="en-US" altLang="zh-CN" dirty="0" smtClean="0"/>
                  <a:t>——</a:t>
                </a:r>
                <a:r>
                  <a:rPr lang="zh-CN" altLang="en-US" dirty="0" smtClean="0"/>
                  <a:t>一个实例</a:t>
                </a:r>
                <a:endParaRPr lang="en-US" altLang="zh-CN" dirty="0" smtClean="0"/>
              </a:p>
              <a:p>
                <a:pPr algn="just">
                  <a:lnSpc>
                    <a:spcPct val="110000"/>
                  </a:lnSpc>
                </a:pPr>
                <a:r>
                  <a:rPr lang="zh-CN" altLang="zh-CN" dirty="0"/>
                  <a:t>假设训练数据如下，为了简单起见，这里只有一个样本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 algn="just">
                  <a:lnSpc>
                    <a:spcPct val="110000"/>
                  </a:lnSpc>
                </a:pPr>
                <a:endParaRPr lang="en-US" altLang="zh-CN" dirty="0"/>
              </a:p>
              <a:p>
                <a:pPr algn="just">
                  <a:lnSpc>
                    <a:spcPct val="110000"/>
                  </a:lnSpc>
                </a:pPr>
                <a:endParaRPr lang="en-US" altLang="zh-CN" dirty="0" smtClean="0"/>
              </a:p>
              <a:p>
                <a:pPr algn="just">
                  <a:lnSpc>
                    <a:spcPct val="110000"/>
                  </a:lnSpc>
                </a:pPr>
                <a:endParaRPr lang="en-US" altLang="zh-CN" dirty="0"/>
              </a:p>
              <a:p>
                <a:pPr algn="just">
                  <a:lnSpc>
                    <a:spcPct val="110000"/>
                  </a:lnSpc>
                </a:pPr>
                <a:endParaRPr lang="en-US" altLang="zh-CN" dirty="0" smtClean="0"/>
              </a:p>
              <a:p>
                <a:pPr algn="just">
                  <a:lnSpc>
                    <a:spcPct val="110000"/>
                  </a:lnSpc>
                </a:pPr>
                <a:r>
                  <a:rPr lang="zh-CN" altLang="zh-CN" dirty="0" smtClean="0"/>
                  <a:t>训练</a:t>
                </a:r>
                <a:r>
                  <a:rPr lang="zh-CN" altLang="zh-CN" dirty="0"/>
                  <a:t>数据体现了数据的</a:t>
                </a:r>
                <a:r>
                  <a:rPr lang="en-US" altLang="zh-CN" dirty="0"/>
                  <a:t>2</a:t>
                </a:r>
                <a:r>
                  <a:rPr lang="zh-CN" altLang="zh-CN" dirty="0"/>
                  <a:t>倍数关系，即真实的数据体现的关系是</a:t>
                </a:r>
                <a:r>
                  <a:rPr lang="en-US" altLang="zh-CN" dirty="0"/>
                  <a:t>y=f(x)=2x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zh-CN" dirty="0" smtClean="0"/>
                  <a:t>我们</a:t>
                </a:r>
                <a:r>
                  <a:rPr lang="zh-CN" altLang="zh-CN" dirty="0"/>
                  <a:t>把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设置为某个初始值，比如</a:t>
                </a:r>
                <a:r>
                  <a:rPr lang="en-US" altLang="zh-CN" dirty="0"/>
                  <a:t>w=3</a:t>
                </a:r>
                <a:r>
                  <a:rPr lang="zh-CN" altLang="zh-CN" dirty="0"/>
                  <a:t>。现在来看看，梯度下降法如何把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修正到</a:t>
                </a:r>
                <a:r>
                  <a:rPr lang="en-US" altLang="zh-CN" dirty="0" smtClean="0"/>
                  <a:t>2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zh-CN" dirty="0" smtClean="0"/>
                  <a:t>损失函数</a:t>
                </a:r>
                <a:r>
                  <a:rPr lang="zh-CN" altLang="zh-CN" dirty="0"/>
                  <a:t>为</a:t>
                </a:r>
                <a:r>
                  <a:rPr lang="en-US" altLang="zh-CN" dirty="0"/>
                  <a:t>Loss = (f(x) -y)</a:t>
                </a:r>
                <a:r>
                  <a:rPr lang="en-US" altLang="zh-CN" baseline="30000" dirty="0"/>
                  <a:t>2</a:t>
                </a:r>
                <a:r>
                  <a:rPr lang="en-US" altLang="zh-CN" dirty="0"/>
                  <a:t> =(</a:t>
                </a:r>
                <a:r>
                  <a:rPr lang="en-US" altLang="zh-CN" dirty="0" err="1" smtClean="0"/>
                  <a:t>wx</a:t>
                </a:r>
                <a:r>
                  <a:rPr lang="en-US" altLang="zh-CN" dirty="0" smtClean="0"/>
                  <a:t>-y)</a:t>
                </a:r>
                <a:r>
                  <a:rPr lang="en-US" altLang="zh-CN" baseline="30000" dirty="0" smtClean="0"/>
                  <a:t>2</a:t>
                </a:r>
                <a:endParaRPr lang="en-US" altLang="zh-CN" dirty="0" smtClean="0"/>
              </a:p>
              <a:p>
                <a:pPr lvl="1" algn="just">
                  <a:lnSpc>
                    <a:spcPct val="110000"/>
                  </a:lnSpc>
                </a:pPr>
                <a:r>
                  <a:rPr lang="en-US" altLang="zh-CN" dirty="0" smtClean="0"/>
                  <a:t>Loss</a:t>
                </a:r>
                <a:r>
                  <a:rPr lang="zh-CN" altLang="zh-CN" dirty="0"/>
                  <a:t>函数针对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求偏导数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smtClean="0"/>
                  <a:t>2(</a:t>
                </a:r>
                <a:r>
                  <a:rPr lang="en-US" altLang="zh-CN" dirty="0" err="1" smtClean="0"/>
                  <a:t>wx</a:t>
                </a:r>
                <a:r>
                  <a:rPr lang="en-US" altLang="zh-CN" dirty="0" smtClean="0"/>
                  <a:t>-y)x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zh-CN" dirty="0" smtClean="0"/>
                  <a:t>那么</a:t>
                </a:r>
                <a:r>
                  <a:rPr lang="zh-CN" altLang="zh-CN" dirty="0"/>
                  <a:t>权重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的修正公式为</a:t>
                </a:r>
                <a:r>
                  <a:rPr lang="en-US" altLang="zh-CN" dirty="0"/>
                  <a:t>w=w-2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wx</a:t>
                </a:r>
                <a:r>
                  <a:rPr lang="en-US" altLang="zh-CN" dirty="0"/>
                  <a:t>-y)x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en-US" dirty="0" smtClean="0"/>
                  <a:t>为学习率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70" t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128348"/>
              </p:ext>
            </p:extLst>
          </p:nvPr>
        </p:nvGraphicFramePr>
        <p:xfrm>
          <a:off x="1205345" y="1952711"/>
          <a:ext cx="6123709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0828">
                  <a:extLst>
                    <a:ext uri="{9D8B030D-6E8A-4147-A177-3AD203B41FA5}">
                      <a16:colId xmlns:a16="http://schemas.microsoft.com/office/drawing/2014/main" val="333413918"/>
                    </a:ext>
                  </a:extLst>
                </a:gridCol>
                <a:gridCol w="2040828">
                  <a:extLst>
                    <a:ext uri="{9D8B030D-6E8A-4147-A177-3AD203B41FA5}">
                      <a16:colId xmlns:a16="http://schemas.microsoft.com/office/drawing/2014/main" val="2450752929"/>
                    </a:ext>
                  </a:extLst>
                </a:gridCol>
                <a:gridCol w="2042053">
                  <a:extLst>
                    <a:ext uri="{9D8B030D-6E8A-4147-A177-3AD203B41FA5}">
                      <a16:colId xmlns:a16="http://schemas.microsoft.com/office/drawing/2014/main" val="1020301963"/>
                    </a:ext>
                  </a:extLst>
                </a:gridCol>
              </a:tblGrid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训练数据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x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2438808"/>
                  </a:ext>
                </a:extLst>
              </a:tr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sample1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185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72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一元线性回归：梯度下降法求解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zh-CN" altLang="en-US" dirty="0" smtClean="0"/>
              <a:t>理解梯度下降法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一个实例</a:t>
            </a:r>
            <a:endParaRPr lang="en-US" altLang="zh-CN" dirty="0" smtClean="0"/>
          </a:p>
          <a:p>
            <a:pPr algn="just">
              <a:lnSpc>
                <a:spcPct val="110000"/>
              </a:lnSpc>
            </a:pPr>
            <a:r>
              <a:rPr lang="zh-CN" altLang="zh-CN" dirty="0"/>
              <a:t>列出了前</a:t>
            </a:r>
            <a:r>
              <a:rPr lang="en-US" altLang="zh-CN" dirty="0"/>
              <a:t>5</a:t>
            </a:r>
            <a:r>
              <a:rPr lang="zh-CN" altLang="zh-CN" dirty="0"/>
              <a:t>次迭代过程中，</a:t>
            </a:r>
            <a:r>
              <a:rPr lang="en-US" altLang="zh-CN" dirty="0"/>
              <a:t>w</a:t>
            </a:r>
            <a:r>
              <a:rPr lang="zh-CN" altLang="zh-CN" dirty="0"/>
              <a:t>的值的变化情况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algn="just">
              <a:lnSpc>
                <a:spcPct val="110000"/>
              </a:lnSpc>
            </a:pPr>
            <a:endParaRPr lang="en-US" altLang="zh-CN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81935"/>
              </p:ext>
            </p:extLst>
          </p:nvPr>
        </p:nvGraphicFramePr>
        <p:xfrm>
          <a:off x="4859481" y="819150"/>
          <a:ext cx="3702627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3962">
                  <a:extLst>
                    <a:ext uri="{9D8B030D-6E8A-4147-A177-3AD203B41FA5}">
                      <a16:colId xmlns:a16="http://schemas.microsoft.com/office/drawing/2014/main" val="333413918"/>
                    </a:ext>
                  </a:extLst>
                </a:gridCol>
                <a:gridCol w="1233962">
                  <a:extLst>
                    <a:ext uri="{9D8B030D-6E8A-4147-A177-3AD203B41FA5}">
                      <a16:colId xmlns:a16="http://schemas.microsoft.com/office/drawing/2014/main" val="2450752929"/>
                    </a:ext>
                  </a:extLst>
                </a:gridCol>
                <a:gridCol w="1234703">
                  <a:extLst>
                    <a:ext uri="{9D8B030D-6E8A-4147-A177-3AD203B41FA5}">
                      <a16:colId xmlns:a16="http://schemas.microsoft.com/office/drawing/2014/main" val="1020301963"/>
                    </a:ext>
                  </a:extLst>
                </a:gridCol>
              </a:tblGrid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训练数据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2438808"/>
                  </a:ext>
                </a:extLst>
              </a:tr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sample1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18508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3311980"/>
                  </p:ext>
                </p:extLst>
              </p:nvPr>
            </p:nvGraphicFramePr>
            <p:xfrm>
              <a:off x="457200" y="2267267"/>
              <a:ext cx="8229600" cy="17068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78479">
                      <a:extLst>
                        <a:ext uri="{9D8B030D-6E8A-4147-A177-3AD203B41FA5}">
                          <a16:colId xmlns:a16="http://schemas.microsoft.com/office/drawing/2014/main" val="3656241754"/>
                        </a:ext>
                      </a:extLst>
                    </a:gridCol>
                    <a:gridCol w="645201">
                      <a:extLst>
                        <a:ext uri="{9D8B030D-6E8A-4147-A177-3AD203B41FA5}">
                          <a16:colId xmlns:a16="http://schemas.microsoft.com/office/drawing/2014/main" val="1749268955"/>
                        </a:ext>
                      </a:extLst>
                    </a:gridCol>
                    <a:gridCol w="1124163">
                      <a:extLst>
                        <a:ext uri="{9D8B030D-6E8A-4147-A177-3AD203B41FA5}">
                          <a16:colId xmlns:a16="http://schemas.microsoft.com/office/drawing/2014/main" val="3649340512"/>
                        </a:ext>
                      </a:extLst>
                    </a:gridCol>
                    <a:gridCol w="702808">
                      <a:extLst>
                        <a:ext uri="{9D8B030D-6E8A-4147-A177-3AD203B41FA5}">
                          <a16:colId xmlns:a16="http://schemas.microsoft.com/office/drawing/2014/main" val="1167027837"/>
                        </a:ext>
                      </a:extLst>
                    </a:gridCol>
                    <a:gridCol w="1265712">
                      <a:extLst>
                        <a:ext uri="{9D8B030D-6E8A-4147-A177-3AD203B41FA5}">
                          <a16:colId xmlns:a16="http://schemas.microsoft.com/office/drawing/2014/main" val="2614877572"/>
                        </a:ext>
                      </a:extLst>
                    </a:gridCol>
                    <a:gridCol w="1124163">
                      <a:extLst>
                        <a:ext uri="{9D8B030D-6E8A-4147-A177-3AD203B41FA5}">
                          <a16:colId xmlns:a16="http://schemas.microsoft.com/office/drawing/2014/main" val="4016993966"/>
                        </a:ext>
                      </a:extLst>
                    </a:gridCol>
                    <a:gridCol w="2189074">
                      <a:extLst>
                        <a:ext uri="{9D8B030D-6E8A-4147-A177-3AD203B41FA5}">
                          <a16:colId xmlns:a16="http://schemas.microsoft.com/office/drawing/2014/main" val="676669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>
                              <a:effectLst/>
                            </a:rPr>
                            <a:t>迭代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x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w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y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2(wx-y)x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w=w-2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 (wx-y)x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94130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237941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2.64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60403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2.64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1.28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2.512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107037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2.512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1.024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2.4096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735321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5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2.4096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0.8192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2.3277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52968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 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76328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3311980"/>
                  </p:ext>
                </p:extLst>
              </p:nvPr>
            </p:nvGraphicFramePr>
            <p:xfrm>
              <a:off x="457200" y="2267267"/>
              <a:ext cx="8229600" cy="17068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78479">
                      <a:extLst>
                        <a:ext uri="{9D8B030D-6E8A-4147-A177-3AD203B41FA5}">
                          <a16:colId xmlns:a16="http://schemas.microsoft.com/office/drawing/2014/main" val="3656241754"/>
                        </a:ext>
                      </a:extLst>
                    </a:gridCol>
                    <a:gridCol w="645201">
                      <a:extLst>
                        <a:ext uri="{9D8B030D-6E8A-4147-A177-3AD203B41FA5}">
                          <a16:colId xmlns:a16="http://schemas.microsoft.com/office/drawing/2014/main" val="1749268955"/>
                        </a:ext>
                      </a:extLst>
                    </a:gridCol>
                    <a:gridCol w="1124163">
                      <a:extLst>
                        <a:ext uri="{9D8B030D-6E8A-4147-A177-3AD203B41FA5}">
                          <a16:colId xmlns:a16="http://schemas.microsoft.com/office/drawing/2014/main" val="3649340512"/>
                        </a:ext>
                      </a:extLst>
                    </a:gridCol>
                    <a:gridCol w="702808">
                      <a:extLst>
                        <a:ext uri="{9D8B030D-6E8A-4147-A177-3AD203B41FA5}">
                          <a16:colId xmlns:a16="http://schemas.microsoft.com/office/drawing/2014/main" val="1167027837"/>
                        </a:ext>
                      </a:extLst>
                    </a:gridCol>
                    <a:gridCol w="1265712">
                      <a:extLst>
                        <a:ext uri="{9D8B030D-6E8A-4147-A177-3AD203B41FA5}">
                          <a16:colId xmlns:a16="http://schemas.microsoft.com/office/drawing/2014/main" val="2614877572"/>
                        </a:ext>
                      </a:extLst>
                    </a:gridCol>
                    <a:gridCol w="1124163">
                      <a:extLst>
                        <a:ext uri="{9D8B030D-6E8A-4147-A177-3AD203B41FA5}">
                          <a16:colId xmlns:a16="http://schemas.microsoft.com/office/drawing/2014/main" val="4016993966"/>
                        </a:ext>
                      </a:extLst>
                    </a:gridCol>
                    <a:gridCol w="2189074">
                      <a:extLst>
                        <a:ext uri="{9D8B030D-6E8A-4147-A177-3AD203B41FA5}">
                          <a16:colId xmlns:a16="http://schemas.microsoft.com/office/drawing/2014/main" val="6766690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>
                              <a:effectLst/>
                            </a:rPr>
                            <a:t>迭代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x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w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y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2(wx-y)x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36757" t="-27500" r="-196757" b="-65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602" t="-27500" r="-1393" b="-6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94130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237941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2.64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604039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2.64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1.28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2.512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107037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2.512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1.024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2.4096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7353210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5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2.4096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0.8192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2.3277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5296801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 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76328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652896" y="4171375"/>
            <a:ext cx="7838208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看到，按照上述公式，</a:t>
            </a:r>
            <a:r>
              <a:rPr lang="en-US" altLang="zh-CN" sz="1600" dirty="0">
                <a:latin typeface="Times New Roman" panose="02020603050405020304" pitchFamily="18" charset="0"/>
              </a:rPr>
              <a:t>w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逐渐逼近</a:t>
            </a:r>
            <a:r>
              <a:rPr lang="en-US" altLang="zh-CN" sz="1600" dirty="0">
                <a:latin typeface="Times New Roman" panose="02020603050405020304" pitchFamily="18" charset="0"/>
              </a:rPr>
              <a:t>2.0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sz="1600" dirty="0">
                <a:latin typeface="Times New Roman" panose="02020603050405020304" pitchFamily="18" charset="0"/>
              </a:rPr>
              <a:t>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latin typeface="Times New Roman" panose="02020603050405020304" pitchFamily="18" charset="0"/>
              </a:rPr>
              <a:t>y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表达出来的正确的数量</a:t>
            </a:r>
            <a:r>
              <a:rPr lang="zh-CN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关系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值得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注意的是，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如果初始化的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w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，那么它将从另外一个方向逼近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2.0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7632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dirty="0" smtClean="0">
                    <a:solidFill>
                      <a:srgbClr val="C00000"/>
                    </a:solidFill>
                  </a:rPr>
                  <a:t>一元线性回归：梯度下降法求解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zh-CN" altLang="en-US" dirty="0" smtClean="0"/>
                  <a:t>梯度下降法直观解释</a:t>
                </a:r>
                <a:endParaRPr lang="en-US" altLang="zh-CN" dirty="0" smtClean="0"/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en-US" dirty="0" smtClean="0"/>
                  <a:t>目标损失函数对于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参数的图像如下</a:t>
                </a:r>
                <a:endParaRPr lang="en-US" altLang="zh-CN" dirty="0" smtClean="0"/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en-US" dirty="0" smtClean="0"/>
                  <a:t>在</a:t>
                </a:r>
                <a:r>
                  <a:rPr lang="en-US" altLang="zh-CN" dirty="0" smtClean="0"/>
                  <a:t>w1</a:t>
                </a:r>
                <a:r>
                  <a:rPr lang="zh-CN" altLang="en-US" dirty="0" smtClean="0"/>
                  <a:t>这个点上</a:t>
                </a:r>
                <a:endParaRPr lang="en-US" altLang="zh-CN" dirty="0" smtClean="0"/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en-US" dirty="0" smtClean="0"/>
                  <a:t>梯度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CN" altLang="en-US" dirty="0" smtClean="0"/>
                  <a:t>为一个负值</a:t>
                </a:r>
                <a:endParaRPr lang="en-US" altLang="zh-CN" dirty="0" smtClean="0"/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en-US" dirty="0" smtClean="0"/>
                  <a:t>按照</a:t>
                </a:r>
                <a:r>
                  <a:rPr lang="en-US" altLang="zh-CN" dirty="0"/>
                  <a:t>w=w-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CN" altLang="en-US" dirty="0" smtClean="0"/>
                  <a:t>调整，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变大</a:t>
                </a:r>
                <a:endParaRPr lang="en-US" altLang="zh-CN" dirty="0" smtClean="0"/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en-US" dirty="0" smtClean="0"/>
                  <a:t>在</a:t>
                </a:r>
                <a:r>
                  <a:rPr lang="en-US" altLang="zh-CN" dirty="0" smtClean="0"/>
                  <a:t>w2</a:t>
                </a:r>
                <a:r>
                  <a:rPr lang="zh-CN" altLang="en-US" dirty="0" smtClean="0"/>
                  <a:t>这个点上</a:t>
                </a:r>
                <a:endParaRPr lang="en-US" altLang="zh-CN" dirty="0" smtClean="0"/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en-US" dirty="0"/>
                  <a:t>梯度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CN" altLang="en-US" dirty="0" smtClean="0"/>
                  <a:t>为一个正值</a:t>
                </a:r>
                <a:endParaRPr lang="en-US" altLang="zh-CN" dirty="0" smtClean="0"/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en-US" dirty="0" smtClean="0"/>
                  <a:t>按照</a:t>
                </a:r>
                <a:r>
                  <a:rPr lang="en-US" altLang="zh-CN" dirty="0"/>
                  <a:t>w=w-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CN" altLang="en-US" dirty="0"/>
                  <a:t>调整，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变大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4253346" y="3626428"/>
            <a:ext cx="4752109" cy="1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5112328" y="2143991"/>
            <a:ext cx="3463" cy="221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 10"/>
          <p:cNvSpPr/>
          <p:nvPr/>
        </p:nvSpPr>
        <p:spPr>
          <a:xfrm>
            <a:off x="5642264" y="2182091"/>
            <a:ext cx="2885209" cy="1333625"/>
          </a:xfrm>
          <a:custGeom>
            <a:avLst/>
            <a:gdLst>
              <a:gd name="connsiteX0" fmla="*/ 0 w 2885209"/>
              <a:gd name="connsiteY0" fmla="*/ 45028 h 1333625"/>
              <a:gd name="connsiteX1" fmla="*/ 623455 w 2885209"/>
              <a:gd name="connsiteY1" fmla="*/ 997528 h 1333625"/>
              <a:gd name="connsiteX2" fmla="*/ 1420091 w 2885209"/>
              <a:gd name="connsiteY2" fmla="*/ 1333500 h 1333625"/>
              <a:gd name="connsiteX3" fmla="*/ 2199409 w 2885209"/>
              <a:gd name="connsiteY3" fmla="*/ 1021773 h 1333625"/>
              <a:gd name="connsiteX4" fmla="*/ 2885209 w 2885209"/>
              <a:gd name="connsiteY4" fmla="*/ 0 h 1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5209" h="1333625">
                <a:moveTo>
                  <a:pt x="0" y="45028"/>
                </a:moveTo>
                <a:cubicBezTo>
                  <a:pt x="193386" y="413905"/>
                  <a:pt x="386773" y="782783"/>
                  <a:pt x="623455" y="997528"/>
                </a:cubicBezTo>
                <a:cubicBezTo>
                  <a:pt x="860137" y="1212273"/>
                  <a:pt x="1157432" y="1329459"/>
                  <a:pt x="1420091" y="1333500"/>
                </a:cubicBezTo>
                <a:cubicBezTo>
                  <a:pt x="1682750" y="1337541"/>
                  <a:pt x="1955223" y="1244023"/>
                  <a:pt x="2199409" y="1021773"/>
                </a:cubicBezTo>
                <a:cubicBezTo>
                  <a:pt x="2443595" y="799523"/>
                  <a:pt x="2664402" y="399761"/>
                  <a:pt x="288520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5853546" y="2618510"/>
            <a:ext cx="3463" cy="1018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316191" y="2552700"/>
            <a:ext cx="3464" cy="1073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651607" y="3703906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w1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80538" y="3736171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w2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707582" y="3703906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651976" y="2127373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853546" y="2660073"/>
            <a:ext cx="180109" cy="39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8308740" y="2254827"/>
            <a:ext cx="287482" cy="29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5708073" y="1101436"/>
            <a:ext cx="3037609" cy="453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梯度即切线方向的变化量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7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一元线性回归：梯度下降法求解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zh-CN" altLang="en-US" dirty="0" smtClean="0"/>
              <a:t>理解梯度下降法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一个实例</a:t>
            </a:r>
            <a:endParaRPr lang="en-US" altLang="zh-CN" dirty="0" smtClean="0"/>
          </a:p>
          <a:p>
            <a:pPr algn="just">
              <a:lnSpc>
                <a:spcPct val="110000"/>
              </a:lnSpc>
            </a:pPr>
            <a:r>
              <a:rPr lang="zh-CN" altLang="en-US" dirty="0" smtClean="0"/>
              <a:t>扩展思路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820882" y="2072262"/>
            <a:ext cx="7308273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这里，我们使用线性函数对梯度下降法进行说明，实际应用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非线性函数表达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</a:rPr>
              <a:t>y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之间的非线性关系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这里，只有一个样本，实际应用中一般有很多的样本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这里，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只有一个分量，实际应用中一般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是一个多维向量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。但是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这些不影响我们对梯度下降法本质的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理解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4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建立模型的三个</a:t>
            </a:r>
            <a:r>
              <a:rPr lang="zh-CN" altLang="en-US" sz="1800" dirty="0" smtClean="0"/>
              <a:t>步骤</a:t>
            </a:r>
            <a:endParaRPr lang="en-US" altLang="zh-CN" sz="1800" dirty="0" smtClean="0"/>
          </a:p>
          <a:p>
            <a:r>
              <a:rPr lang="en-US" altLang="zh-CN" b="1" dirty="0" smtClean="0"/>
              <a:t>Step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）选择</a:t>
            </a:r>
            <a:r>
              <a:rPr lang="zh-CN" altLang="en-US" b="1" dirty="0"/>
              <a:t>某种模型</a:t>
            </a:r>
            <a:endParaRPr lang="en-US" altLang="zh-CN" b="1" dirty="0"/>
          </a:p>
          <a:p>
            <a:pPr lvl="1"/>
            <a:r>
              <a:rPr lang="zh-CN" altLang="en-US" dirty="0"/>
              <a:t>常数模型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zh-CN" altLang="en-US" dirty="0"/>
              <a:t>线性回归模型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pPr lvl="1"/>
            <a:r>
              <a:rPr lang="zh-CN" altLang="en-US" dirty="0"/>
              <a:t>更复杂的模型</a:t>
            </a:r>
            <a:endParaRPr lang="en-US" altLang="zh-CN" dirty="0"/>
          </a:p>
          <a:p>
            <a:r>
              <a:rPr lang="en-US" altLang="zh-CN" b="1" dirty="0" smtClean="0"/>
              <a:t>Step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）选择</a:t>
            </a:r>
            <a:r>
              <a:rPr lang="zh-CN" altLang="en-US" b="1" dirty="0"/>
              <a:t>目标函数</a:t>
            </a:r>
            <a:endParaRPr lang="en-US" altLang="zh-CN" b="1" dirty="0"/>
          </a:p>
          <a:p>
            <a:pPr lvl="1"/>
            <a:r>
              <a:rPr lang="zh-CN" altLang="en-US" dirty="0"/>
              <a:t>均方误差（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square error,</a:t>
            </a:r>
            <a:r>
              <a:rPr lang="zh-CN" altLang="en-US" dirty="0"/>
              <a:t> </a:t>
            </a:r>
            <a:r>
              <a:rPr lang="en-US" altLang="zh-CN" dirty="0"/>
              <a:t>MSE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平均绝对误差（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absolute</a:t>
            </a:r>
            <a:r>
              <a:rPr lang="zh-CN" altLang="en-US" dirty="0"/>
              <a:t> </a:t>
            </a:r>
            <a:r>
              <a:rPr lang="en-US" altLang="zh-CN" dirty="0"/>
              <a:t>error,</a:t>
            </a:r>
            <a:r>
              <a:rPr lang="zh-CN" altLang="en-US" dirty="0"/>
              <a:t> </a:t>
            </a:r>
            <a:r>
              <a:rPr lang="en-US" altLang="zh-CN" dirty="0"/>
              <a:t>MAE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其它目标函数</a:t>
            </a:r>
            <a:endParaRPr lang="en-US" altLang="zh-CN" dirty="0"/>
          </a:p>
          <a:p>
            <a:r>
              <a:rPr lang="en-US" altLang="zh-CN" b="1" dirty="0" smtClean="0"/>
              <a:t>Step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） </a:t>
            </a:r>
            <a:r>
              <a:rPr lang="zh-CN" altLang="en-US" b="1" dirty="0"/>
              <a:t>拟合模型（</a:t>
            </a:r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fitting</a:t>
            </a:r>
            <a:r>
              <a:rPr lang="zh-CN" altLang="en-US" b="1" dirty="0"/>
              <a:t>）：优化目标函数</a:t>
            </a:r>
            <a:endParaRPr lang="en-US" altLang="zh-CN" b="1" dirty="0"/>
          </a:p>
          <a:p>
            <a:pPr lvl="1"/>
            <a:r>
              <a:rPr lang="zh-CN" altLang="en-US" dirty="0"/>
              <a:t>最小化</a:t>
            </a:r>
            <a:r>
              <a:rPr lang="en-US" altLang="zh-CN" dirty="0"/>
              <a:t>/</a:t>
            </a:r>
            <a:r>
              <a:rPr lang="zh-CN" altLang="en-US" dirty="0"/>
              <a:t>最大化目标函数</a:t>
            </a:r>
            <a:endParaRPr lang="en-US" altLang="zh-CN" dirty="0"/>
          </a:p>
          <a:p>
            <a:endParaRPr lang="en-US" altLang="zh-CN" sz="1800" dirty="0" smtClean="0"/>
          </a:p>
          <a:p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5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6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一元线性回归：梯度下降法求解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为了和后续介绍的多元线性回归统一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/>
                  <a:t>我们把一元线性回归写成如下形式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zh-CN" altLang="en-US" dirty="0" smtClean="0"/>
                  <a:t>这里假设样本数量为</a:t>
                </a:r>
                <a:r>
                  <a:rPr lang="en-US" altLang="zh-CN" dirty="0" smtClean="0"/>
                  <a:t>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6930652"/>
                  </p:ext>
                </p:extLst>
              </p:nvPr>
            </p:nvGraphicFramePr>
            <p:xfrm>
              <a:off x="1371600" y="2737774"/>
              <a:ext cx="1798320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2776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zh-CN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2776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sz="16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2776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sz="1600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277622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27762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m:rPr>
                                        <m:nor/>
                                      </m:rPr>
                                      <a:rPr lang="zh-CN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6930652"/>
                  </p:ext>
                </p:extLst>
              </p:nvPr>
            </p:nvGraphicFramePr>
            <p:xfrm>
              <a:off x="1371600" y="2737774"/>
              <a:ext cx="1798320" cy="170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9440">
                      <a:extLst>
                        <a:ext uri="{9D8B030D-6E8A-4147-A177-3AD203B41FA5}">
                          <a16:colId xmlns:a16="http://schemas.microsoft.com/office/drawing/2014/main" val="4153098328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3137307046"/>
                        </a:ext>
                      </a:extLst>
                    </a:gridCol>
                    <a:gridCol w="599440">
                      <a:extLst>
                        <a:ext uri="{9D8B030D-6E8A-4147-A177-3AD203B41FA5}">
                          <a16:colId xmlns:a16="http://schemas.microsoft.com/office/drawing/2014/main" val="282862526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41" t="-1818" r="-206122" b="-4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010" t="-1818" r="-104040" b="-4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3061" t="-1818" r="-5102" b="-4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85785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41" t="-101818" r="-206122" b="-3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010" t="-101818" r="-104040" b="-3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3061" t="-101818" r="-5102" b="-3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542456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41" t="-198214" r="-206122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010" t="-198214" r="-104040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3061" t="-198214" r="-5102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35002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…</a:t>
                          </a:r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9875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41" t="-370000" r="-206122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010" t="-370000" r="-10404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3061" t="-370000" r="-5102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63893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3512127" y="3097221"/>
            <a:ext cx="505344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我们在这里将使用梯度下降算法，求解一元线性回归的参数，参数有两个分别是系数和节距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0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一元线性回归：梯度下降法求解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zh-CN" altLang="en-US" dirty="0" smtClean="0"/>
                  <a:t>目标函数如下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27" y="2083533"/>
            <a:ext cx="6777470" cy="10554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圆角矩形 7"/>
          <p:cNvSpPr/>
          <p:nvPr/>
        </p:nvSpPr>
        <p:spPr>
          <a:xfrm>
            <a:off x="6161810" y="3820390"/>
            <a:ext cx="2306781" cy="780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样本用上标</a:t>
            </a:r>
            <a:r>
              <a:rPr lang="en-US" altLang="zh-CN" dirty="0"/>
              <a:t>i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分量用下标</a:t>
            </a:r>
            <a:r>
              <a:rPr lang="en-US" altLang="zh-CN" dirty="0" smtClean="0"/>
              <a:t>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4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一元线性回归：梯度下降法求解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zh-CN" altLang="en-US" dirty="0" smtClean="0"/>
                  <a:t>计算目标函数对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的偏导数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03" y="3253236"/>
            <a:ext cx="4453412" cy="145658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圆角矩形 6"/>
          <p:cNvSpPr/>
          <p:nvPr/>
        </p:nvSpPr>
        <p:spPr>
          <a:xfrm>
            <a:off x="6161810" y="3820390"/>
            <a:ext cx="2306781" cy="780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样本用上标</a:t>
            </a:r>
            <a:r>
              <a:rPr lang="en-US" altLang="zh-CN" dirty="0"/>
              <a:t>i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分量用下标</a:t>
            </a:r>
            <a:r>
              <a:rPr lang="en-US" altLang="zh-CN" dirty="0" smtClean="0"/>
              <a:t>j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727" y="2083533"/>
            <a:ext cx="6777470" cy="1055403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808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一元线性回归：梯度下降法求解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zh-CN" altLang="en-US" dirty="0" smtClean="0"/>
                  <a:t>计算目标函数对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的偏导数，参数的修改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miro.medium.com/max/1105/1*riol_qd2uxsXUpMV8nBbW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15" y="3392108"/>
            <a:ext cx="4210050" cy="10096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872" y="2083533"/>
            <a:ext cx="6777470" cy="10554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6147955" y="3820390"/>
            <a:ext cx="2306781" cy="780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样本用上标</a:t>
            </a:r>
            <a:r>
              <a:rPr lang="en-US" altLang="zh-CN" dirty="0"/>
              <a:t>i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分量用下标</a:t>
            </a:r>
            <a:r>
              <a:rPr lang="en-US" altLang="zh-CN" dirty="0" smtClean="0"/>
              <a:t>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68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91" y="2169165"/>
            <a:ext cx="5592372" cy="253791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522" y="1466850"/>
            <a:ext cx="3018487" cy="9872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一元线性回归：梯度下降法求解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zh-CN" altLang="en-US" dirty="0" smtClean="0"/>
                  <a:t>梯度下降算法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382" y="746869"/>
            <a:ext cx="4061977" cy="63254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810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1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一元线性回归：梯度下降法求解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zh-CN" altLang="en-US" dirty="0" smtClean="0"/>
                  <a:t>参考代码（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28352" y="4331583"/>
            <a:ext cx="858012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4"/>
              </a:rPr>
              <a:t>https://medium.com/@ktv0303/simple-linear-regression-or-linear-regression-with-one-variable-2c37d5ba4</a:t>
            </a:r>
            <a:r>
              <a:rPr lang="zh-CN" altLang="en-US" sz="1400" dirty="0" smtClean="0">
                <a:hlinkClick r:id="rId4"/>
              </a:rPr>
              <a:t>fe</a:t>
            </a:r>
            <a:endParaRPr lang="en-US" altLang="zh-CN" sz="1400" dirty="0" smtClean="0"/>
          </a:p>
          <a:p>
            <a:r>
              <a:rPr lang="en-US" altLang="zh-CN" sz="1400" dirty="0">
                <a:hlinkClick r:id="rId5"/>
              </a:rPr>
              <a:t>https://</a:t>
            </a:r>
            <a:r>
              <a:rPr lang="en-US" altLang="zh-CN" sz="1400" dirty="0" smtClean="0">
                <a:hlinkClick r:id="rId5"/>
              </a:rPr>
              <a:t>github.com/karthikeyanthanigai/Simple-linear-regression-ols-vs-sgd-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" y="2118132"/>
            <a:ext cx="8494394" cy="99167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20205" y="3208456"/>
            <a:ext cx="66951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/>
              <a:t>1.</a:t>
            </a:r>
            <a:r>
              <a:rPr lang="zh-CN" altLang="en-US" dirty="0" smtClean="0"/>
              <a:t>用</a:t>
            </a:r>
            <a:r>
              <a:rPr lang="en-US" altLang="zh-CN" dirty="0" smtClean="0"/>
              <a:t>scikit-learn</a:t>
            </a:r>
            <a:r>
              <a:rPr lang="zh-CN" altLang="en-US" dirty="0" smtClean="0"/>
              <a:t>的LinearRegression验证本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两个实例的解析解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2.</a:t>
            </a:r>
            <a:r>
              <a:rPr lang="zh-CN" altLang="en-US" dirty="0" smtClean="0"/>
              <a:t>用</a:t>
            </a:r>
            <a:r>
              <a:rPr lang="en-US" altLang="zh-CN" dirty="0"/>
              <a:t>scikit-learn</a:t>
            </a:r>
            <a:r>
              <a:rPr lang="zh-CN" altLang="en-US" dirty="0"/>
              <a:t>的</a:t>
            </a:r>
            <a:r>
              <a:rPr lang="zh-CN" altLang="en-US" dirty="0" smtClean="0"/>
              <a:t>LinearRegression和</a:t>
            </a:r>
            <a:r>
              <a:rPr lang="en-US" altLang="zh-CN" dirty="0" err="1" smtClean="0">
                <a:solidFill>
                  <a:srgbClr val="C00000"/>
                </a:solidFill>
              </a:rPr>
              <a:t>SGDRegressor</a:t>
            </a:r>
            <a:r>
              <a:rPr lang="zh-CN" altLang="en-US" dirty="0" smtClean="0"/>
              <a:t>对</a:t>
            </a:r>
            <a:r>
              <a:rPr lang="en-US" altLang="zh-CN" dirty="0" smtClean="0"/>
              <a:t>salary_data.csv</a:t>
            </a:r>
            <a:r>
              <a:rPr lang="zh-CN" altLang="en-US" dirty="0" smtClean="0"/>
              <a:t>进行回归，并且比较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1672590" y="2926080"/>
            <a:ext cx="140970" cy="2705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1"/>
          </p:cNvCxnSpPr>
          <p:nvPr/>
        </p:nvCxnSpPr>
        <p:spPr>
          <a:xfrm flipH="1" flipV="1">
            <a:off x="1463040" y="3048000"/>
            <a:ext cx="357165" cy="62212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7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一元线性回归：梯度下降法求解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zh-CN" altLang="en-US" dirty="0" smtClean="0"/>
                  <a:t>参考代码（</a:t>
                </a:r>
                <a:r>
                  <a:rPr lang="en-US" altLang="zh-CN" dirty="0" smtClean="0"/>
                  <a:t>2</a:t>
                </a:r>
                <a:r>
                  <a:rPr lang="zh-CN" altLang="en-US" smtClean="0"/>
                  <a:t>）：自行实现梯度下降代码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11034" y="4419176"/>
            <a:ext cx="858012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www.kaggle.com/residentmario/gradient-descent-with-linear-regression</a:t>
            </a:r>
            <a:endParaRPr lang="zh-CN" altLang="en-US" sz="1400" dirty="0"/>
          </a:p>
        </p:txBody>
      </p:sp>
      <p:pic>
        <p:nvPicPr>
          <p:cNvPr id="1026" name="Picture 2" descr="https://www.kaggleusercontent.com/kf/1677945/eyJhbGciOiJkaXIiLCJlbmMiOiJBMTI4Q0JDLUhTMjU2In0..ZWtaJaA6TXmylECThL5upA.1kCay_XG7EbpSsfJcLDUkeTA5lFmm6a14H1jrOJN6U6-y_KgnuxOS6BivouosLTA-SVUvqyKHPNt5qk86CxXdS-QIotPu_Sv7TeAquqiSo3yEXGpnQmklyw_MLqVw6osretAZcpTDHrctCV06ikEHU-uDzSq7fTPpqqVCSI1aKeO5HhmrpeuTjm3j6LBZw8mmHadwSH1BZ__XYm_qZTSTsHK-1N3b1uXcixDANjTYLqvRrgU7Bk92dvw06JUNzDUuWSrH53vEzy7DX6jhIG7sZSQqnd-4QW_Ksu2hBB47IBcQ87zvAMYEV6YstUnKjsW_Yr0HdnwZRH5dY-YelPk7yYkE3NbxwqKirggcIuqS5OfIn3_YaOrNR8UDfcQqBQmSw87vket5G0320xmiW7iOggnmAGoBN5ioSYJ25nJRxgojTiZRsMY258jfZ4ByLyCulwLNUmfSed2xiI3LZZtR8-EctG6LfUVTfRRbUuu-mkNWQySD9hSecoWIOhAFPZ1fbKwnDkf6JuY-ADf2X6RwuWcTnAzgtUR4rAmtZ1y6ekPMytFj5kNMQW9DbpPVxDNl0P8_Tp0H36pdMwUTgsbFQT25h_YS8U3JLZc8MVlk7zhpb-KlwOBZBEWojBN6C6cTQYYj4C_gnrypaeAXacqOpge9cUs-YEotNWNe7K3Q30r7KhvOGwBfPnkhbsAkOfk.ulNR6OXdbqA1wUh8UUOiBA/__results___files/__results___4_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4606" y="2025632"/>
            <a:ext cx="3101975" cy="21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3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34869369"/>
                  </p:ext>
                </p:extLst>
              </p:nvPr>
            </p:nvGraphicFramePr>
            <p:xfrm>
              <a:off x="1374775" y="1304925"/>
              <a:ext cx="6328352" cy="31234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6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619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53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符号</a:t>
                          </a:r>
                          <a:endParaRPr lang="en-US" sz="160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600" dirty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符号含义</a:t>
                          </a:r>
                          <a:endParaRPr lang="en-US" sz="160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962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b="1" kern="1200" dirty="0">
                              <a:solidFill>
                                <a:srgbClr val="C00000"/>
                              </a:solidFill>
                              <a:latin typeface="Calibri" charset="0"/>
                              <a:cs typeface="Calibri" charset="0"/>
                            </a:rPr>
                            <a:t>真实</a:t>
                          </a:r>
                          <a:r>
                            <a:rPr lang="zh-CN" altLang="en-US" sz="1600" dirty="0"/>
                            <a:t>的数据值（如小费）</a:t>
                          </a:r>
                          <a:endParaRPr lang="en-US" altLang="zh-CN" sz="1600" dirty="0"/>
                        </a:p>
                        <a:p>
                          <a:pPr marL="342900" indent="-342900">
                            <a:buFont typeface="Arial" charset="0"/>
                            <a:buChar char="•"/>
                          </a:pPr>
                          <a:r>
                            <a:rPr lang="zh-CN" altLang="en-US" sz="1600" dirty="0"/>
                            <a:t>第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600" dirty="0"/>
                            <a:t>项数据值表示为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altLang="zh-CN" sz="1600" dirty="0"/>
                        </a:p>
                        <a:p>
                          <a:pPr marL="342900" indent="-342900">
                            <a:buFont typeface="Arial" charset="0"/>
                            <a:buChar char="•"/>
                          </a:pPr>
                          <a:r>
                            <a:rPr lang="zh-CN" altLang="en-US" sz="1600" dirty="0"/>
                            <a:t>数据集表示为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}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46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b="1" dirty="0">
                              <a:solidFill>
                                <a:srgbClr val="C00000"/>
                              </a:solidFill>
                            </a:rPr>
                            <a:t>预测</a:t>
                          </a:r>
                          <a:r>
                            <a:rPr lang="zh-CN" altLang="en-US" sz="1600" dirty="0"/>
                            <a:t>的数据值（如预测的小费）</a:t>
                          </a:r>
                          <a:endParaRPr lang="en-US" altLang="zh-CN" sz="1600" dirty="0"/>
                        </a:p>
                        <a:p>
                          <a:pPr marL="342900" indent="-342900">
                            <a:buFont typeface="Arial" charset="0"/>
                            <a:buChar char="•"/>
                          </a:pPr>
                          <a:r>
                            <a:rPr lang="zh-CN" altLang="en-US" sz="1600" dirty="0"/>
                            <a:t>第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zh-CN" altLang="en-US" sz="1600" dirty="0"/>
                            <a:t>项数据的预测值表示为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246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/>
                            <a:t>模型的参数（</a:t>
                          </a:r>
                          <a:r>
                            <a:rPr lang="en-US" altLang="zh-CN" sz="1600" dirty="0"/>
                            <a:t>Parameter</a:t>
                          </a:r>
                          <a:r>
                            <a:rPr lang="zh-CN" altLang="en-US" sz="1600" dirty="0"/>
                            <a:t>）</a:t>
                          </a:r>
                          <a:endParaRPr lang="en-US" altLang="zh-CN" sz="1600" dirty="0"/>
                        </a:p>
                        <a:p>
                          <a:pPr marL="342900" indent="-342900">
                            <a:buFont typeface="Arial" charset="0"/>
                            <a:buChar char="•"/>
                          </a:pPr>
                          <a:r>
                            <a:rPr lang="zh-CN" altLang="en-US" sz="1600" dirty="0"/>
                            <a:t>如“真实”的小费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46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/>
                            <a:t>模型的</a:t>
                          </a:r>
                          <a:r>
                            <a:rPr lang="zh-CN" altLang="en-US" sz="1600" b="1" dirty="0">
                              <a:solidFill>
                                <a:srgbClr val="C00000"/>
                              </a:solidFill>
                            </a:rPr>
                            <a:t>拟合参数</a:t>
                          </a:r>
                          <a:r>
                            <a:rPr lang="zh-CN" altLang="en-US" sz="1600" dirty="0"/>
                            <a:t>（</a:t>
                          </a:r>
                          <a:r>
                            <a:rPr lang="en-US" altLang="zh-CN" sz="1600" dirty="0"/>
                            <a:t>fitted</a:t>
                          </a:r>
                          <a:r>
                            <a:rPr lang="zh-CN" altLang="en-US" sz="1600" baseline="0" dirty="0"/>
                            <a:t> </a:t>
                          </a:r>
                          <a:r>
                            <a:rPr lang="en-US" altLang="zh-CN" sz="1600" baseline="0" dirty="0"/>
                            <a:t>parameters</a:t>
                          </a:r>
                          <a:r>
                            <a:rPr lang="zh-CN" altLang="en-US" sz="1600" dirty="0"/>
                            <a:t>）</a:t>
                          </a:r>
                          <a:endParaRPr lang="en-US" altLang="zh-CN" sz="1600" dirty="0"/>
                        </a:p>
                        <a:p>
                          <a:pPr marL="342900" indent="-342900">
                            <a:buFont typeface="Arial" charset="0"/>
                            <a:buChar char="•"/>
                          </a:pPr>
                          <a:r>
                            <a:rPr lang="zh-CN" altLang="en-US" sz="1600" dirty="0">
                              <a:solidFill>
                                <a:srgbClr val="C00000"/>
                              </a:solidFill>
                            </a:rPr>
                            <a:t>我们需要求解的</a:t>
                          </a:r>
                          <a:r>
                            <a:rPr lang="zh-CN" altLang="en-US" sz="1600" b="1" dirty="0">
                              <a:solidFill>
                                <a:srgbClr val="C00000"/>
                              </a:solidFill>
                            </a:rPr>
                            <a:t>目标！</a:t>
                          </a:r>
                          <a:endParaRPr 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34869369"/>
                  </p:ext>
                </p:extLst>
              </p:nvPr>
            </p:nvGraphicFramePr>
            <p:xfrm>
              <a:off x="1374775" y="1304925"/>
              <a:ext cx="6328352" cy="31234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6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619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530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符号</a:t>
                          </a:r>
                          <a:endParaRPr lang="en-US" sz="160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600" dirty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符号含义</a:t>
                          </a:r>
                          <a:endParaRPr lang="en-US" sz="160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9628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5" t="-41497" r="-332780" b="-211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326" t="-41497" r="-501" b="-211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46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5" t="-201942" r="-332780" b="-2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326" t="-201942" r="-501" b="-2019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246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5" t="-304902" r="-332780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/>
                            <a:t>模型的参数（</a:t>
                          </a:r>
                          <a:r>
                            <a:rPr lang="en-US" altLang="zh-CN" sz="1600" dirty="0"/>
                            <a:t>Parameter</a:t>
                          </a:r>
                          <a:r>
                            <a:rPr lang="zh-CN" altLang="en-US" sz="1600" dirty="0"/>
                            <a:t>）</a:t>
                          </a:r>
                          <a:endParaRPr lang="en-US" altLang="zh-CN" sz="1600" dirty="0"/>
                        </a:p>
                        <a:p>
                          <a:pPr marL="342900" indent="-342900">
                            <a:buFont typeface="Arial" charset="0"/>
                            <a:buChar char="•"/>
                          </a:pPr>
                          <a:r>
                            <a:rPr lang="zh-CN" altLang="en-US" sz="1600" dirty="0"/>
                            <a:t>如“真实”的小费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246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5" t="-400971" r="-332780" b="-2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dirty="0"/>
                            <a:t>模型的</a:t>
                          </a:r>
                          <a:r>
                            <a:rPr lang="zh-CN" altLang="en-US" sz="1600" b="1" dirty="0">
                              <a:solidFill>
                                <a:srgbClr val="C00000"/>
                              </a:solidFill>
                            </a:rPr>
                            <a:t>拟合参数</a:t>
                          </a:r>
                          <a:r>
                            <a:rPr lang="zh-CN" altLang="en-US" sz="1600" dirty="0"/>
                            <a:t>（</a:t>
                          </a:r>
                          <a:r>
                            <a:rPr lang="en-US" altLang="zh-CN" sz="1600" dirty="0"/>
                            <a:t>fitted</a:t>
                          </a:r>
                          <a:r>
                            <a:rPr lang="zh-CN" altLang="en-US" sz="1600" baseline="0" dirty="0"/>
                            <a:t> </a:t>
                          </a:r>
                          <a:r>
                            <a:rPr lang="en-US" altLang="zh-CN" sz="1600" baseline="0" dirty="0"/>
                            <a:t>parameters</a:t>
                          </a:r>
                          <a:r>
                            <a:rPr lang="zh-CN" altLang="en-US" sz="1600" dirty="0"/>
                            <a:t>）</a:t>
                          </a:r>
                          <a:endParaRPr lang="en-US" altLang="zh-CN" sz="1600" dirty="0"/>
                        </a:p>
                        <a:p>
                          <a:pPr marL="342900" indent="-342900">
                            <a:buFont typeface="Arial" charset="0"/>
                            <a:buChar char="•"/>
                          </a:pPr>
                          <a:r>
                            <a:rPr lang="zh-CN" altLang="en-US" sz="1600" dirty="0">
                              <a:solidFill>
                                <a:srgbClr val="C00000"/>
                              </a:solidFill>
                            </a:rPr>
                            <a:t>我们需要求解的</a:t>
                          </a:r>
                          <a:r>
                            <a:rPr lang="zh-CN" altLang="en-US" sz="1600" b="1" dirty="0">
                              <a:solidFill>
                                <a:srgbClr val="C00000"/>
                              </a:solidFill>
                            </a:rPr>
                            <a:t>目标！</a:t>
                          </a:r>
                          <a:endParaRPr lang="en-US" sz="16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 smtClean="0"/>
              <a:t>符号定义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83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梯度下降法的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讨论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r>
                  <a:rPr lang="zh-CN" altLang="en-US" dirty="0" smtClean="0"/>
                  <a:t>求解</a:t>
                </a:r>
                <a:r>
                  <a:rPr lang="zh-CN" altLang="en-US" dirty="0"/>
                  <a:t>一维函数的</a:t>
                </a:r>
                <a:r>
                  <a:rPr lang="zh-CN" altLang="en-US" dirty="0" smtClean="0"/>
                  <a:t>最小值：考虑</a:t>
                </a:r>
                <a:r>
                  <a:rPr lang="zh-CN" altLang="en-US" dirty="0"/>
                  <a:t>下面的一维函数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−15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+80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−180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+144)/10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19" y="2146300"/>
            <a:ext cx="3206451" cy="228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6177556" y="2565691"/>
                <a:ext cx="2286993" cy="1171284"/>
              </a:xfrm>
              <a:prstGeom prst="wedgeRoundRectCallout">
                <a:avLst>
                  <a:gd name="adj1" fmla="val -95522"/>
                  <a:gd name="adj2" fmla="val 77964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如何求解：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556" y="2565691"/>
                <a:ext cx="2286993" cy="1171284"/>
              </a:xfrm>
              <a:prstGeom prst="wedgeRoundRectCallout">
                <a:avLst>
                  <a:gd name="adj1" fmla="val -95522"/>
                  <a:gd name="adj2" fmla="val 779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一维梯度下降方法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在最小值点左侧，导数是负数 </a:t>
                </a:r>
                <a:r>
                  <a:rPr lang="zh-CN" altLang="en-US" dirty="0"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sym typeface="Wingdings"/>
                      </a:rPr>
                      <m:t>𝑥</m:t>
                    </m:r>
                  </m:oMath>
                </a14:m>
                <a:r>
                  <a:rPr lang="zh-CN" altLang="en-US" dirty="0"/>
                  <a:t>应该增大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在最小值点右侧，导数是正数 </a:t>
                </a:r>
                <a:r>
                  <a:rPr lang="zh-CN" altLang="en-US" dirty="0"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sym typeface="Wingdings"/>
                      </a:rPr>
                      <m:t>𝑥</m:t>
                    </m:r>
                  </m:oMath>
                </a14:m>
                <a:r>
                  <a:rPr lang="zh-CN" altLang="en-US" dirty="0">
                    <a:sym typeface="Wingdings"/>
                  </a:rPr>
                  <a:t>应该减小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" y="2170880"/>
            <a:ext cx="7603930" cy="2485059"/>
          </a:xfrm>
          <a:prstGeom prst="rect">
            <a:avLst/>
          </a:prstGeom>
        </p:spPr>
      </p:pic>
      <p:sp>
        <p:nvSpPr>
          <p:cNvPr id="7" name="Right Brace 5"/>
          <p:cNvSpPr/>
          <p:nvPr/>
        </p:nvSpPr>
        <p:spPr>
          <a:xfrm>
            <a:off x="5838459" y="1068551"/>
            <a:ext cx="315389" cy="976718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6"/>
          <p:cNvSpPr txBox="1"/>
          <p:nvPr/>
        </p:nvSpPr>
        <p:spPr>
          <a:xfrm>
            <a:off x="6336168" y="1126023"/>
            <a:ext cx="2200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导数告诉我们：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往哪个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方向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走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应该走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多远</a:t>
            </a:r>
            <a:endParaRPr 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5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一维梯度下降算法：极简实现版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输入：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gradient:</a:t>
                </a:r>
                <a:r>
                  <a:rPr lang="zh-CN" altLang="en-US" dirty="0"/>
                  <a:t> 梯度（导数）函数</a:t>
                </a:r>
                <a:endParaRPr lang="en-US" altLang="zh-CN" dirty="0"/>
              </a:p>
              <a:p>
                <a:pPr lvl="2"/>
                <a:r>
                  <a:rPr lang="en-US" altLang="zh-CN" dirty="0" err="1"/>
                  <a:t>init_guess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初始猜测</a:t>
                </a:r>
                <a:endParaRPr lang="en-US" altLang="zh-CN" dirty="0"/>
              </a:p>
              <a:p>
                <a:pPr lvl="2"/>
                <a:r>
                  <a:rPr lang="en-US" altLang="zh-CN" dirty="0" err="1"/>
                  <a:t>learn_rate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学习率</a:t>
                </a:r>
                <a:endParaRPr lang="en-US" altLang="zh-CN" dirty="0"/>
              </a:p>
              <a:p>
                <a:pPr lvl="2"/>
                <a:r>
                  <a:rPr lang="en-US" altLang="zh-CN" dirty="0" err="1"/>
                  <a:t>n_iter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迭代次数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输出：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求解的极小值点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" y="3483306"/>
            <a:ext cx="68326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1" y="1700544"/>
            <a:ext cx="3937379" cy="9249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8" name="Straight Arrow Connector 8"/>
          <p:cNvCxnSpPr/>
          <p:nvPr/>
        </p:nvCxnSpPr>
        <p:spPr>
          <a:xfrm flipV="1">
            <a:off x="4913194" y="2702256"/>
            <a:ext cx="1064526" cy="1460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/>
          <p:nvPr/>
        </p:nvSpPr>
        <p:spPr>
          <a:xfrm>
            <a:off x="1610436" y="4189862"/>
            <a:ext cx="4817660" cy="265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定义梯度函数</a:t>
            </a:r>
            <a:r>
              <a:rPr lang="en-US" altLang="zh-CN" dirty="0"/>
              <a:t>gradient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选择超参数</a:t>
            </a:r>
            <a:endParaRPr lang="en-US" altLang="zh-CN" dirty="0"/>
          </a:p>
          <a:p>
            <a:pPr lvl="1"/>
            <a:r>
              <a:rPr lang="en-US" altLang="zh-CN" dirty="0" err="1"/>
              <a:t>init_guess</a:t>
            </a:r>
            <a:r>
              <a:rPr lang="zh-CN" altLang="en-US" dirty="0"/>
              <a:t>：一般是随机选择。作为示例，请大家都选择 </a:t>
            </a:r>
            <a:r>
              <a:rPr lang="en-US" altLang="zh-CN" b="1" dirty="0"/>
              <a:t>1</a:t>
            </a:r>
          </a:p>
          <a:p>
            <a:pPr lvl="1"/>
            <a:r>
              <a:rPr lang="en-US" altLang="zh-CN" dirty="0" err="1"/>
              <a:t>n_iter</a:t>
            </a:r>
            <a:r>
              <a:rPr lang="en-US" altLang="zh-CN" dirty="0"/>
              <a:t>:</a:t>
            </a:r>
            <a:r>
              <a:rPr lang="zh-CN" altLang="en-US" dirty="0"/>
              <a:t> 根据实际情况，选择迭代次数。作为示例，请选择 </a:t>
            </a:r>
            <a:r>
              <a:rPr lang="en-US" altLang="zh-CN" b="1" dirty="0"/>
              <a:t>20</a:t>
            </a:r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learn_rate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应该如何选择</a:t>
            </a:r>
            <a:r>
              <a:rPr lang="zh-CN" altLang="en-US" dirty="0" smtClean="0">
                <a:solidFill>
                  <a:srgbClr val="C00000"/>
                </a:solidFill>
              </a:rPr>
              <a:t>？</a:t>
            </a:r>
            <a:r>
              <a:rPr lang="zh-CN" altLang="en-US" dirty="0">
                <a:solidFill>
                  <a:srgbClr val="C00000"/>
                </a:solidFill>
              </a:rPr>
              <a:t>做一些</a:t>
            </a:r>
            <a:r>
              <a:rPr lang="zh-CN" altLang="en-US" dirty="0" smtClean="0">
                <a:solidFill>
                  <a:srgbClr val="C00000"/>
                </a:solidFill>
              </a:rPr>
              <a:t>尝试</a:t>
            </a: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" y="3483306"/>
            <a:ext cx="68326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5"/>
          <p:cNvSpPr/>
          <p:nvPr/>
        </p:nvSpPr>
        <p:spPr>
          <a:xfrm>
            <a:off x="1610436" y="4189862"/>
            <a:ext cx="4817660" cy="265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27" y="1302223"/>
            <a:ext cx="5041900" cy="5461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7EE26B-C735-4CA0-9AA1-604F5EC26971}"/>
                  </a:ext>
                </a:extLst>
              </p:cNvPr>
              <p:cNvSpPr txBox="1"/>
              <p:nvPr/>
            </p:nvSpPr>
            <p:spPr>
              <a:xfrm>
                <a:off x="6067425" y="941981"/>
                <a:ext cx="3026835" cy="9161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charset="0"/>
                        </a:rPr>
                        <m:t>=(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charset="0"/>
                        </a:rPr>
                        <m:t>−15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charset="0"/>
                        </a:rPr>
                        <m:t>+80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charset="0"/>
                        </a:rPr>
                        <m:t>−180</m:t>
                      </m:r>
                      <m:r>
                        <a:rPr lang="en-US" altLang="zh-CN" b="0" i="1" dirty="0" smtClean="0">
                          <a:latin typeface="Cambria Math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charset="0"/>
                        </a:rPr>
                        <m:t>+144)/10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7EE26B-C735-4CA0-9AA1-604F5EC2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425" y="941981"/>
                <a:ext cx="3026835" cy="916148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73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学习率的选择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选择</a:t>
                </a:r>
                <a:r>
                  <a:rPr lang="zh-CN" altLang="en-US" dirty="0"/>
                  <a:t>一个很小的学习率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𝛼</m:t>
                    </m:r>
                    <m:r>
                      <a:rPr lang="en-US" altLang="zh-CN" i="1">
                        <a:latin typeface="Cambria Math" charset="0"/>
                      </a:rPr>
                      <m:t>=0.01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08" y="1103169"/>
            <a:ext cx="4530180" cy="31783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507747" y="4302153"/>
            <a:ext cx="233910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应该如何解决？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1" y="1880011"/>
            <a:ext cx="3345327" cy="29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学习率的选择</a:t>
                </a:r>
                <a:endParaRPr lang="en-US" altLang="zh-CN" dirty="0"/>
              </a:p>
              <a:p>
                <a:r>
                  <a:rPr lang="zh-CN" altLang="en-US" dirty="0" smtClean="0"/>
                  <a:t>选择</a:t>
                </a:r>
                <a:r>
                  <a:rPr lang="zh-CN" altLang="en-US" dirty="0"/>
                  <a:t>一个略小的学习率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𝛼</m:t>
                    </m:r>
                    <m:r>
                      <a:rPr lang="en-US" altLang="zh-CN" i="1">
                        <a:latin typeface="Cambria Math" charset="0"/>
                      </a:rPr>
                      <m:t>=0.3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7"/>
          <p:cNvSpPr txBox="1"/>
          <p:nvPr/>
        </p:nvSpPr>
        <p:spPr>
          <a:xfrm>
            <a:off x="1279368" y="4294485"/>
            <a:ext cx="249459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梯度已经减为</a:t>
            </a:r>
            <a:r>
              <a:rPr lang="en-US" altLang="zh-CN" sz="2400" dirty="0">
                <a:solidFill>
                  <a:srgbClr val="C00000"/>
                </a:solidFill>
              </a:rPr>
              <a:t>0</a:t>
            </a:r>
            <a:r>
              <a:rPr lang="zh-CN" altLang="en-US" sz="2400" dirty="0">
                <a:solidFill>
                  <a:srgbClr val="C00000"/>
                </a:solidFill>
              </a:rPr>
              <a:t>！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7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40" y="1021863"/>
            <a:ext cx="4440986" cy="3168000"/>
          </a:xfrm>
          <a:prstGeom prst="rect">
            <a:avLst/>
          </a:prstGeom>
        </p:spPr>
      </p:pic>
      <p:pic>
        <p:nvPicPr>
          <p:cNvPr id="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6" y="1829201"/>
            <a:ext cx="3206408" cy="1951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11"/>
          <p:cNvSpPr/>
          <p:nvPr/>
        </p:nvSpPr>
        <p:spPr>
          <a:xfrm>
            <a:off x="316176" y="3624618"/>
            <a:ext cx="3996000" cy="265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12"/>
          <p:cNvCxnSpPr/>
          <p:nvPr/>
        </p:nvCxnSpPr>
        <p:spPr>
          <a:xfrm flipH="1">
            <a:off x="2811439" y="3889767"/>
            <a:ext cx="300251" cy="300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6"/>
          <p:cNvSpPr/>
          <p:nvPr/>
        </p:nvSpPr>
        <p:spPr>
          <a:xfrm>
            <a:off x="5134344" y="3844728"/>
            <a:ext cx="3576269" cy="911422"/>
          </a:xfrm>
          <a:prstGeom prst="wedgeRoundRectCallout">
            <a:avLst>
              <a:gd name="adj1" fmla="val -32133"/>
              <a:gd name="adj2" fmla="val -8316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梯度下降可能陷入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局部最优（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Local Minima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53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学习率的选择</a:t>
                </a:r>
                <a:endParaRPr kumimoji="1" lang="en-US" altLang="zh-CN" dirty="0" smtClean="0"/>
              </a:p>
              <a:p>
                <a:r>
                  <a:rPr lang="zh-CN" altLang="en-US" dirty="0"/>
                  <a:t>选择一个大一些的学习率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𝛼</m:t>
                    </m:r>
                    <m:r>
                      <a:rPr lang="en-US" altLang="zh-CN" i="1">
                        <a:latin typeface="Cambria Math" charset="0"/>
                      </a:rPr>
                      <m:t>=0.9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01" y="1294059"/>
            <a:ext cx="4440987" cy="31680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902427"/>
            <a:ext cx="3032992" cy="2376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14"/>
          <p:cNvSpPr txBox="1"/>
          <p:nvPr/>
        </p:nvSpPr>
        <p:spPr>
          <a:xfrm>
            <a:off x="1213215" y="4544333"/>
            <a:ext cx="716843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更大的学习率可以使算法在更大的范围内进行试探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学习率的选择</a:t>
                </a:r>
                <a:endParaRPr kumimoji="1" lang="en-US" altLang="zh-CN" dirty="0" smtClean="0"/>
              </a:p>
              <a:p>
                <a:r>
                  <a:rPr lang="zh-CN" altLang="en-US" dirty="0"/>
                  <a:t>选择一个再大一些的学习率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𝛼</m:t>
                    </m:r>
                    <m:r>
                      <a:rPr lang="en-US" altLang="zh-CN" i="1">
                        <a:latin typeface="Cambria Math" charset="0"/>
                      </a:rPr>
                      <m:t>=0.95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953682"/>
            <a:ext cx="6773333" cy="2114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4002" y="4113431"/>
            <a:ext cx="582730" cy="582730"/>
          </a:xfrm>
          <a:prstGeom prst="rect">
            <a:avLst/>
          </a:prstGeom>
        </p:spPr>
      </p:pic>
      <p:sp>
        <p:nvSpPr>
          <p:cNvPr id="8" name="Rectangle 10"/>
          <p:cNvSpPr/>
          <p:nvPr/>
        </p:nvSpPr>
        <p:spPr>
          <a:xfrm>
            <a:off x="2199998" y="4220130"/>
            <a:ext cx="4095294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Helvetica Neue" charset="0"/>
              </a:rPr>
              <a:t>请你解释出现上述情况的原因？</a:t>
            </a:r>
            <a:endParaRPr lang="en-US" altLang="zh-CN" sz="20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矩形: 圆角 5">
            <a:extLst>
              <a:ext uri="{FF2B5EF4-FFF2-40B4-BE49-F238E27FC236}">
                <a16:creationId xmlns:a16="http://schemas.microsoft.com/office/drawing/2014/main" id="{EF502998-DB8F-40E8-AAC9-BBD0BDAE7561}"/>
              </a:ext>
            </a:extLst>
          </p:cNvPr>
          <p:cNvSpPr/>
          <p:nvPr/>
        </p:nvSpPr>
        <p:spPr>
          <a:xfrm>
            <a:off x="4029077" y="2357966"/>
            <a:ext cx="3277656" cy="8593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学习率的选择</a:t>
            </a:r>
            <a:endParaRPr lang="en-US" altLang="zh-CN" dirty="0"/>
          </a:p>
          <a:p>
            <a:pPr lvl="1"/>
            <a:r>
              <a:rPr lang="zh-CN" altLang="en-US" dirty="0"/>
              <a:t>过大的学习率导致学习的不稳定，甚至不能收敛</a:t>
            </a:r>
            <a:endParaRPr lang="en-US" altLang="zh-CN" dirty="0"/>
          </a:p>
          <a:p>
            <a:pPr lvl="2"/>
            <a:r>
              <a:rPr lang="zh-CN" altLang="en-US" dirty="0"/>
              <a:t>如之前的“螺旋上升”现象</a:t>
            </a:r>
            <a:endParaRPr lang="en-US" altLang="zh-CN" dirty="0"/>
          </a:p>
          <a:p>
            <a:pPr lvl="1"/>
            <a:r>
              <a:rPr lang="zh-CN" altLang="en-US" dirty="0"/>
              <a:t>过小的学习率导致训练步数多读</a:t>
            </a:r>
            <a:endParaRPr lang="en-US" altLang="zh-CN" dirty="0"/>
          </a:p>
          <a:p>
            <a:pPr lvl="2"/>
            <a:r>
              <a:rPr lang="zh-CN" altLang="en-US" dirty="0"/>
              <a:t>导致过长的训练时间</a:t>
            </a:r>
            <a:endParaRPr lang="en-US" altLang="zh-CN" dirty="0"/>
          </a:p>
          <a:p>
            <a:pPr lvl="1"/>
            <a:r>
              <a:rPr lang="zh-CN" altLang="en-US" dirty="0"/>
              <a:t>复杂的</a:t>
            </a:r>
            <a:r>
              <a:rPr lang="zh-CN" altLang="en-US" dirty="0">
                <a:solidFill>
                  <a:srgbClr val="C00000"/>
                </a:solidFill>
              </a:rPr>
              <a:t>工程</a:t>
            </a:r>
            <a:r>
              <a:rPr lang="zh-CN" altLang="en-US" dirty="0"/>
              <a:t>问题！</a:t>
            </a:r>
            <a:endParaRPr lang="en-US" altLang="zh-CN" dirty="0"/>
          </a:p>
          <a:p>
            <a:pPr lvl="2"/>
            <a:r>
              <a:rPr lang="zh-CN" altLang="en-US" dirty="0"/>
              <a:t>你会设计什么机制？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" y="3483306"/>
            <a:ext cx="68326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5"/>
          <p:cNvSpPr/>
          <p:nvPr/>
        </p:nvSpPr>
        <p:spPr>
          <a:xfrm>
            <a:off x="1610436" y="4189862"/>
            <a:ext cx="4817660" cy="265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1" y="1700544"/>
            <a:ext cx="3937379" cy="9249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7" name="Straight Arrow Connector 7"/>
          <p:cNvCxnSpPr/>
          <p:nvPr/>
        </p:nvCxnSpPr>
        <p:spPr>
          <a:xfrm flipV="1">
            <a:off x="4913194" y="2702256"/>
            <a:ext cx="1064526" cy="1460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7901" y="2702256"/>
            <a:ext cx="582730" cy="5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8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函数的凸性（</a:t>
                </a:r>
                <a:r>
                  <a:rPr lang="en-US" altLang="zh-CN" dirty="0"/>
                  <a:t>Convexity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/>
                  <a:t>定义</a:t>
                </a:r>
                <a:endParaRPr lang="en-US" altLang="zh-CN" dirty="0"/>
              </a:p>
              <a:p>
                <a:pPr lvl="1">
                  <a:spcAft>
                    <a:spcPts val="1200"/>
                  </a:spcAft>
                </a:pPr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𝑥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为凸函数的充分必要条件是给定定义域中任意两个点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及某个常数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𝑡</m:t>
                    </m:r>
                    <m:r>
                      <a:rPr lang="en-US" altLang="zh-CN" i="1">
                        <a:latin typeface="Cambria Math" charset="0"/>
                      </a:rPr>
                      <m:t>∈[0,1]</m:t>
                    </m:r>
                  </m:oMath>
                </a14:m>
                <a:r>
                  <a:rPr lang="zh-CN" altLang="en-US" dirty="0"/>
                  <a:t>，都有：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</a:rPr>
                        <m:t>𝑡</m:t>
                      </m:r>
                      <m:r>
                        <a:rPr lang="en-US" altLang="zh-CN" sz="2000" i="1" dirty="0">
                          <a:latin typeface="Cambria Math" charset="0"/>
                        </a:rPr>
                        <m:t>⋅</m:t>
                      </m:r>
                      <m:r>
                        <a:rPr lang="en-US" altLang="zh-CN" sz="2000" i="1" dirty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dirty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zh-CN" sz="2000" i="1" dirty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 dirty="0">
                          <a:latin typeface="Cambria Math" charset="0"/>
                        </a:rPr>
                        <m:t>⋅</m:t>
                      </m:r>
                      <m:r>
                        <a:rPr lang="en-US" altLang="zh-CN" sz="2000" i="1" dirty="0">
                          <a:latin typeface="Cambria Math" charset="0"/>
                        </a:rPr>
                        <m:t>𝑓</m:t>
                      </m:r>
                      <m:r>
                        <a:rPr lang="en-US" altLang="zh-CN" sz="2000" i="1" dirty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</a:rPr>
                        <m:t>)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6" y="2695575"/>
            <a:ext cx="3704634" cy="2023815"/>
          </a:xfrm>
          <a:prstGeom prst="rect">
            <a:avLst/>
          </a:prstGeom>
        </p:spPr>
      </p:pic>
      <p:sp>
        <p:nvSpPr>
          <p:cNvPr id="5" name="Right Brace 5"/>
          <p:cNvSpPr/>
          <p:nvPr/>
        </p:nvSpPr>
        <p:spPr>
          <a:xfrm>
            <a:off x="4876826" y="2718686"/>
            <a:ext cx="295675" cy="2023815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5506184" y="2787650"/>
                <a:ext cx="320442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在函数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0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𝑥</m:t>
                    </m:r>
                    <m:r>
                      <a:rPr lang="en-US" altLang="zh-CN" sz="20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为凸函数的情况下，梯度下降方法能够找到函数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𝑥</m:t>
                    </m:r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的最小值点</a:t>
                </a:r>
                <a:endParaRPr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84" y="2787650"/>
                <a:ext cx="3204429" cy="1015663"/>
              </a:xfrm>
              <a:prstGeom prst="rect">
                <a:avLst/>
              </a:prstGeom>
              <a:blipFill>
                <a:blip r:embed="rId4"/>
                <a:stretch>
                  <a:fillRect l="-1901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7"/>
          <p:cNvSpPr/>
          <p:nvPr/>
        </p:nvSpPr>
        <p:spPr>
          <a:xfrm>
            <a:off x="5918130" y="3979863"/>
            <a:ext cx="3136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MSE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目标函数是凸函数吗？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 是  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 否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5275005" y="404392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C00000"/>
                </a:solidFill>
                <a:latin typeface="Helvetica Neue" charset="0"/>
              </a:rPr>
              <a:t> 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41378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概念辨析：请</a:t>
                </a:r>
                <a:r>
                  <a:rPr lang="zh-CN" altLang="en-US" dirty="0"/>
                  <a:t>说出以下两个概念的区别和联系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估计 </a:t>
                </a:r>
                <a:r>
                  <a:rPr lang="en-US" altLang="zh-CN" dirty="0"/>
                  <a:t>Estimation</a:t>
                </a:r>
              </a:p>
              <a:p>
                <a:pPr lvl="1"/>
                <a:r>
                  <a:rPr lang="zh-CN" altLang="en-US" dirty="0"/>
                  <a:t>预测 </a:t>
                </a:r>
                <a:r>
                  <a:rPr lang="en-US" altLang="zh-CN" dirty="0"/>
                  <a:t>Prediction</a:t>
                </a:r>
              </a:p>
              <a:p>
                <a:endParaRPr lang="en-US" dirty="0"/>
              </a:p>
              <a:p>
                <a:r>
                  <a:rPr lang="zh-CN" altLang="en-US" dirty="0"/>
                  <a:t>估计（</a:t>
                </a:r>
                <a:r>
                  <a:rPr lang="en-US" altLang="zh-CN" dirty="0"/>
                  <a:t>Estimation</a:t>
                </a:r>
                <a:r>
                  <a:rPr lang="zh-CN" altLang="en-US" dirty="0"/>
                  <a:t>）是使用观测到的数据来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拟合参数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marL="0" indent="0">
                  <a:spcBef>
                    <a:spcPts val="1176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zh-CN" altLang="en-US" dirty="0" smtClean="0"/>
                  <a:t>预测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Prediction</a:t>
                </a:r>
                <a:r>
                  <a:rPr lang="zh-CN" altLang="en-US" dirty="0"/>
                  <a:t>）是使用拟合的参数来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求解未知的数据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413780"/>
              </a:xfrm>
              <a:blipFill>
                <a:blip r:embed="rId2"/>
                <a:stretch>
                  <a:fillRect l="-667" t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336539" y="154507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思考：应该如何使用观测数据来估计参数？</a:t>
            </a:r>
          </a:p>
        </p:txBody>
      </p:sp>
      <p:sp>
        <p:nvSpPr>
          <p:cNvPr id="5" name="右弧形箭头 4"/>
          <p:cNvSpPr/>
          <p:nvPr/>
        </p:nvSpPr>
        <p:spPr>
          <a:xfrm>
            <a:off x="7094220" y="1962150"/>
            <a:ext cx="529590" cy="4686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8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函数的凸性（</a:t>
                </a:r>
                <a:r>
                  <a:rPr lang="en-US" altLang="zh-CN" dirty="0"/>
                  <a:t>Convexity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r>
                  <a:rPr lang="zh-CN" altLang="en-US" dirty="0"/>
                  <a:t>请给出此一维函数不符合凸性的例子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−15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+80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−180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+144)/10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975" y="1960109"/>
            <a:ext cx="3810678" cy="2713003"/>
          </a:xfrm>
          <a:prstGeom prst="rect">
            <a:avLst/>
          </a:prstGeom>
        </p:spPr>
      </p:pic>
      <p:sp>
        <p:nvSpPr>
          <p:cNvPr id="9" name="Oval 5"/>
          <p:cNvSpPr/>
          <p:nvPr/>
        </p:nvSpPr>
        <p:spPr>
          <a:xfrm>
            <a:off x="4028075" y="3928434"/>
            <a:ext cx="139700" cy="1397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7"/>
          <p:cNvSpPr/>
          <p:nvPr/>
        </p:nvSpPr>
        <p:spPr>
          <a:xfrm>
            <a:off x="5058299" y="4068134"/>
            <a:ext cx="139700" cy="1397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9"/>
          <p:cNvCxnSpPr>
            <a:stCxn id="9" idx="6"/>
            <a:endCxn id="10" idx="2"/>
          </p:cNvCxnSpPr>
          <p:nvPr/>
        </p:nvCxnSpPr>
        <p:spPr>
          <a:xfrm>
            <a:off x="4167775" y="3998284"/>
            <a:ext cx="890524" cy="1397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梯度下降法的</a:t>
            </a:r>
            <a:r>
              <a:rPr lang="zh-CN" altLang="en-US" dirty="0" smtClean="0">
                <a:solidFill>
                  <a:srgbClr val="C00000"/>
                </a:solidFill>
              </a:rPr>
              <a:t>讨论</a:t>
            </a:r>
            <a:endParaRPr lang="en-US" altLang="zh-CN" dirty="0" smtClean="0"/>
          </a:p>
          <a:p>
            <a:r>
              <a:rPr lang="zh-CN" altLang="en-US" dirty="0" smtClean="0"/>
              <a:t>参考代码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08" y="1985874"/>
            <a:ext cx="8384583" cy="52526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509403" y="3012841"/>
            <a:ext cx="4125191" cy="66501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ysClr val="windowText" lastClr="000000"/>
                </a:solidFill>
              </a:rPr>
              <a:t>打开代码运行与分析</a:t>
            </a: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endParaRPr lang="en-US" dirty="0"/>
          </a:p>
        </p:txBody>
      </p:sp>
      <p:sp>
        <p:nvSpPr>
          <p:cNvPr id="6" name="TextBox 14"/>
          <p:cNvSpPr txBox="1"/>
          <p:nvPr/>
        </p:nvSpPr>
        <p:spPr>
          <a:xfrm>
            <a:off x="1341120" y="1649042"/>
            <a:ext cx="5360670" cy="15261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回归问题、模型、建立模型的三个步骤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常数模型（平均平方误差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平均绝对误差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元线性回归（解析解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梯度下降法求解）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梯度下降法的讨论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26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1501980"/>
          </a:xfrm>
        </p:spPr>
        <p:txBody>
          <a:bodyPr/>
          <a:lstStyle/>
          <a:p>
            <a:r>
              <a:rPr lang="zh-CN" altLang="en-US" dirty="0"/>
              <a:t>预测任务：构建模型预测某个数值型变量的取值</a:t>
            </a:r>
            <a:endParaRPr lang="en-US" altLang="zh-CN" dirty="0"/>
          </a:p>
          <a:p>
            <a:pPr lvl="1"/>
            <a:r>
              <a:rPr lang="zh-CN" altLang="en-US" dirty="0"/>
              <a:t>预测</a:t>
            </a:r>
            <a:r>
              <a:rPr lang="en-US" altLang="zh-CN" dirty="0"/>
              <a:t>《</a:t>
            </a:r>
            <a:r>
              <a:rPr lang="zh-CN" altLang="en-US" dirty="0"/>
              <a:t>数据科学导论</a:t>
            </a:r>
            <a:r>
              <a:rPr lang="en-US" altLang="zh-CN" dirty="0"/>
              <a:t>》</a:t>
            </a:r>
            <a:r>
              <a:rPr lang="zh-CN" altLang="en-US" dirty="0"/>
              <a:t>课程学生的</a:t>
            </a:r>
            <a:r>
              <a:rPr lang="en-US" altLang="zh-CN" dirty="0"/>
              <a:t>GPA</a:t>
            </a:r>
          </a:p>
          <a:p>
            <a:pPr lvl="1"/>
            <a:r>
              <a:rPr lang="zh-CN" altLang="en-US" dirty="0"/>
              <a:t>预测北京春天的空气指数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预测在餐厅给服务员多少小费（餐费的百分之几）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64" y="2321130"/>
            <a:ext cx="3744238" cy="243502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26089" y="2321130"/>
            <a:ext cx="4340850" cy="243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左图：</a:t>
            </a:r>
            <a:r>
              <a:rPr lang="en-US" altLang="zh-CN" sz="2800" b="1" dirty="0">
                <a:solidFill>
                  <a:srgbClr val="C00000"/>
                </a:solidFill>
                <a:latin typeface="Calibri" charset="0"/>
                <a:cs typeface="Calibri" charset="0"/>
              </a:rPr>
              <a:t>244</a:t>
            </a:r>
            <a:r>
              <a:rPr lang="zh-CN" altLang="en-US" dirty="0"/>
              <a:t>单小费的分布图</a:t>
            </a:r>
            <a:endParaRPr lang="en-US" altLang="zh-CN" dirty="0"/>
          </a:p>
          <a:p>
            <a:r>
              <a:rPr lang="zh-CN" altLang="en-US" dirty="0"/>
              <a:t>常数模型：忽略其他因素，使用</a:t>
            </a:r>
            <a:r>
              <a:rPr lang="zh-CN" altLang="en-US" dirty="0">
                <a:solidFill>
                  <a:srgbClr val="C00000"/>
                </a:solidFill>
              </a:rPr>
              <a:t>同一数值</a:t>
            </a:r>
            <a:r>
              <a:rPr lang="zh-CN" altLang="en-US" dirty="0"/>
              <a:t>进行预测</a:t>
            </a:r>
            <a:endParaRPr lang="en-US" altLang="zh-CN" dirty="0"/>
          </a:p>
          <a:p>
            <a:pPr lvl="1"/>
            <a:r>
              <a:rPr lang="en-US" altLang="zh-CN" dirty="0"/>
              <a:t>15%</a:t>
            </a:r>
            <a:r>
              <a:rPr lang="zh-CN" altLang="en-US" dirty="0"/>
              <a:t>似乎比</a:t>
            </a:r>
            <a:r>
              <a:rPr lang="en-US" altLang="zh-CN" dirty="0"/>
              <a:t>25%</a:t>
            </a:r>
            <a:r>
              <a:rPr lang="zh-CN" altLang="en-US" dirty="0"/>
              <a:t>更好</a:t>
            </a:r>
            <a:endParaRPr lang="en-US" altLang="zh-CN" dirty="0"/>
          </a:p>
          <a:p>
            <a:pPr lvl="1"/>
            <a:r>
              <a:rPr lang="en-US" altLang="zh-CN" dirty="0"/>
              <a:t>15%</a:t>
            </a:r>
            <a:r>
              <a:rPr lang="zh-CN" altLang="en-US" dirty="0"/>
              <a:t>比</a:t>
            </a:r>
            <a:r>
              <a:rPr lang="en-US" altLang="zh-CN" dirty="0"/>
              <a:t>14%</a:t>
            </a:r>
            <a:r>
              <a:rPr lang="zh-CN" altLang="en-US" dirty="0"/>
              <a:t>更好吗？</a:t>
            </a:r>
            <a:endParaRPr lang="en-US" altLang="zh-CN" dirty="0"/>
          </a:p>
          <a:p>
            <a:r>
              <a:rPr lang="zh-CN" altLang="en-US" dirty="0"/>
              <a:t>我们应该如何确定</a:t>
            </a:r>
            <a:r>
              <a:rPr lang="zh-CN" altLang="en-US" sz="2800" b="1" dirty="0">
                <a:solidFill>
                  <a:srgbClr val="C00000"/>
                </a:solidFill>
                <a:latin typeface="Calibri" charset="0"/>
                <a:cs typeface="Calibri" charset="0"/>
              </a:rPr>
              <a:t>最优</a:t>
            </a:r>
            <a:r>
              <a:rPr lang="zh-CN" altLang="en-US" dirty="0"/>
              <a:t>的数值？</a:t>
            </a:r>
            <a:endParaRPr 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812030" y="2788920"/>
            <a:ext cx="1375410" cy="3962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6733</TotalTime>
  <Words>3468</Words>
  <Application>Microsoft Office PowerPoint</Application>
  <PresentationFormat>全屏显示(16:9)</PresentationFormat>
  <Paragraphs>782</Paragraphs>
  <Slides>73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6" baseType="lpstr">
      <vt:lpstr>Helvetica Neue</vt:lpstr>
      <vt:lpstr>Mangal</vt:lpstr>
      <vt:lpstr>PingFang SC</vt:lpstr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Wingdings 2</vt:lpstr>
      <vt:lpstr>清风素材 https://12sc.taobao.com/</vt:lpstr>
      <vt:lpstr>PowerPoint 演示文稿</vt:lpstr>
      <vt:lpstr>PowerPoint 演示文稿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  <vt:lpstr>回归：一元回归（解析解与梯度下降算法）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372</cp:revision>
  <cp:lastPrinted>2020-03-27T09:34:47Z</cp:lastPrinted>
  <dcterms:created xsi:type="dcterms:W3CDTF">2015-01-23T04:02:45Z</dcterms:created>
  <dcterms:modified xsi:type="dcterms:W3CDTF">2021-11-30T08:05:10Z</dcterms:modified>
  <cp:category/>
  <cp:contentStatus>12sc.taobao.com</cp:contentStatus>
</cp:coreProperties>
</file>